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17"/>
  </p:notesMasterIdLst>
  <p:sldIdLst>
    <p:sldId id="257" r:id="rId2"/>
    <p:sldId id="259" r:id="rId3"/>
    <p:sldId id="256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124C"/>
    <a:srgbClr val="5A236B"/>
    <a:srgbClr val="F5D483"/>
    <a:srgbClr val="160A84"/>
    <a:srgbClr val="721C66"/>
    <a:srgbClr val="F593F3"/>
    <a:srgbClr val="FF9393"/>
    <a:srgbClr val="D60093"/>
    <a:srgbClr val="800080"/>
    <a:srgbClr val="206E6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66CB9-9BD3-450C-9440-38BC93BDDDF2}" type="doc">
      <dgm:prSet loTypeId="urn:microsoft.com/office/officeart/2005/8/layout/vList6" loCatId="list" qsTypeId="urn:microsoft.com/office/officeart/2005/8/quickstyle/3d2#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01005E7-848F-4A4A-BAE3-3DC9F8319C31}">
      <dgm:prSet phldrT="[Текст]" custT="1"/>
      <dgm:spPr>
        <a:solidFill>
          <a:srgbClr val="F5D483"/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ru-RU" sz="15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   Предварительный контроль</a:t>
          </a:r>
          <a:endParaRPr lang="ru-RU" sz="15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B054FA-8141-4336-A21D-193036953235}" type="parTrans" cxnId="{17988FEE-4931-4824-8A9F-7A69FF4BB3EA}">
      <dgm:prSet/>
      <dgm:spPr/>
      <dgm:t>
        <a:bodyPr/>
        <a:lstStyle/>
        <a:p>
          <a:endParaRPr lang="ru-RU"/>
        </a:p>
      </dgm:t>
    </dgm:pt>
    <dgm:pt modelId="{82C3C539-F872-459F-BDA1-68117850CA7B}" type="sibTrans" cxnId="{17988FEE-4931-4824-8A9F-7A69FF4BB3EA}">
      <dgm:prSet/>
      <dgm:spPr/>
      <dgm:t>
        <a:bodyPr/>
        <a:lstStyle/>
        <a:p>
          <a:endParaRPr lang="ru-RU"/>
        </a:p>
      </dgm:t>
    </dgm:pt>
    <dgm:pt modelId="{7946AD8E-D28B-4325-9DA4-D1AE78B2097E}">
      <dgm:prSet phldrT="[Текст]" custT="1"/>
      <dgm:spPr>
        <a:solidFill>
          <a:srgbClr val="F5D483">
            <a:alpha val="90000"/>
          </a:srgbClr>
        </a:solidFill>
      </dgm:spPr>
      <dgm:t>
        <a:bodyPr anchor="ctr" anchorCtr="0"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Проведение финансово-экономической экспертизы проекта бюджета района, городского и сельских поселений на 2025 год и плановый период 2026 и 2027 годов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AAC34D3D-F2CC-4558-B7D2-B53C36B5D79D}" type="parTrans" cxnId="{D79D3EAF-A57A-4144-8A3D-DADEB045F4A4}">
      <dgm:prSet/>
      <dgm:spPr/>
      <dgm:t>
        <a:bodyPr/>
        <a:lstStyle/>
        <a:p>
          <a:endParaRPr lang="ru-RU"/>
        </a:p>
      </dgm:t>
    </dgm:pt>
    <dgm:pt modelId="{C209DBC6-CDC3-440D-BD5B-DDC756C2A187}" type="sibTrans" cxnId="{D79D3EAF-A57A-4144-8A3D-DADEB045F4A4}">
      <dgm:prSet/>
      <dgm:spPr/>
      <dgm:t>
        <a:bodyPr/>
        <a:lstStyle/>
        <a:p>
          <a:endParaRPr lang="ru-RU"/>
        </a:p>
      </dgm:t>
    </dgm:pt>
    <dgm:pt modelId="{1318E8C3-6511-4EA5-8A10-1BA3105D06A5}">
      <dgm:prSet phldrT="[Текст]" custT="1"/>
      <dgm:spPr>
        <a:solidFill>
          <a:srgbClr val="F5D483">
            <a:alpha val="90000"/>
          </a:srgbClr>
        </a:solidFill>
      </dgm:spPr>
      <dgm:t>
        <a:bodyPr anchor="ctr" anchorCtr="0"/>
        <a:lstStyle/>
        <a:p>
          <a:r>
            <a:rPr lang="ru-RU" sz="1600" b="1" baseline="0" dirty="0" smtClean="0">
              <a:latin typeface="Times New Roman" pitchFamily="18" charset="0"/>
              <a:cs typeface="Times New Roman" pitchFamily="18" charset="0"/>
            </a:rPr>
            <a:t>Финансово-экономическая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экспертиза проектов муниципальных правовых актов района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F68814B-DBF3-435A-A994-F63075F7628A}" type="parTrans" cxnId="{07B393C8-084E-43CB-BBD8-5CC2421B7E90}">
      <dgm:prSet/>
      <dgm:spPr/>
      <dgm:t>
        <a:bodyPr/>
        <a:lstStyle/>
        <a:p>
          <a:endParaRPr lang="ru-RU"/>
        </a:p>
      </dgm:t>
    </dgm:pt>
    <dgm:pt modelId="{5C3E3826-6B60-4CD9-B0BD-B33DE24AEBBF}" type="sibTrans" cxnId="{07B393C8-084E-43CB-BBD8-5CC2421B7E90}">
      <dgm:prSet/>
      <dgm:spPr/>
      <dgm:t>
        <a:bodyPr/>
        <a:lstStyle/>
        <a:p>
          <a:endParaRPr lang="ru-RU"/>
        </a:p>
      </dgm:t>
    </dgm:pt>
    <dgm:pt modelId="{5324B8E2-4142-400D-B89F-9EBB7670AA19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5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Последующий контроль</a:t>
          </a:r>
          <a:endParaRPr lang="ru-RU" sz="15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3BCF92-5B91-4678-BB18-9FB4A4F9178E}" type="parTrans" cxnId="{C744F038-140C-4E92-9581-62EEFDD7E396}">
      <dgm:prSet/>
      <dgm:spPr/>
      <dgm:t>
        <a:bodyPr/>
        <a:lstStyle/>
        <a:p>
          <a:endParaRPr lang="ru-RU"/>
        </a:p>
      </dgm:t>
    </dgm:pt>
    <dgm:pt modelId="{781B0653-D932-4ECC-A722-F8F47AA8B4CC}" type="sibTrans" cxnId="{C744F038-140C-4E92-9581-62EEFDD7E396}">
      <dgm:prSet/>
      <dgm:spPr/>
      <dgm:t>
        <a:bodyPr/>
        <a:lstStyle/>
        <a:p>
          <a:endParaRPr lang="ru-RU"/>
        </a:p>
      </dgm:t>
    </dgm:pt>
    <dgm:pt modelId="{5342DAB9-30A0-49BB-B04D-E984127F26D5}">
      <dgm:prSet phldrT="[Текст]" custT="1"/>
      <dgm:spPr>
        <a:solidFill>
          <a:schemeClr val="bg1">
            <a:lumMod val="75000"/>
            <a:alpha val="90000"/>
          </a:schemeClr>
        </a:solidFill>
      </dgm:spPr>
      <dgm:t>
        <a:bodyPr anchor="ctr" anchorCtr="0"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Внешняя проверка отчета района, городского и сельских поселений и главных администраторов бюджетных средств об исполнении бюджета за 2023 год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A6BE0298-E09C-4CF0-A136-7AB40314D14D}" type="parTrans" cxnId="{CC47F3FD-B71B-434E-9D56-586F39B70CFB}">
      <dgm:prSet/>
      <dgm:spPr/>
      <dgm:t>
        <a:bodyPr/>
        <a:lstStyle/>
        <a:p>
          <a:endParaRPr lang="ru-RU"/>
        </a:p>
      </dgm:t>
    </dgm:pt>
    <dgm:pt modelId="{4468193B-8A95-4C6E-9551-56742137B552}" type="sibTrans" cxnId="{CC47F3FD-B71B-434E-9D56-586F39B70CFB}">
      <dgm:prSet/>
      <dgm:spPr/>
      <dgm:t>
        <a:bodyPr/>
        <a:lstStyle/>
        <a:p>
          <a:endParaRPr lang="ru-RU"/>
        </a:p>
      </dgm:t>
    </dgm:pt>
    <dgm:pt modelId="{2162470A-EAA5-4566-AB40-BC3569E57235}">
      <dgm:prSet phldrT="[Текст]" custT="1"/>
      <dgm:spPr>
        <a:solidFill>
          <a:srgbClr val="F5D483">
            <a:alpha val="90000"/>
          </a:srgbClr>
        </a:solidFill>
      </dgm:spPr>
      <dgm:t>
        <a:bodyPr anchor="ctr" anchorCtr="0"/>
        <a:lstStyle/>
        <a:p>
          <a:endParaRPr lang="ru-RU" sz="1600" b="1" dirty="0"/>
        </a:p>
      </dgm:t>
    </dgm:pt>
    <dgm:pt modelId="{C59B4F2F-029F-4DAE-A45E-EF6FA94B747B}" type="parTrans" cxnId="{75D70F00-67CF-4591-A01B-0E74F5CDAA74}">
      <dgm:prSet/>
      <dgm:spPr/>
      <dgm:t>
        <a:bodyPr/>
        <a:lstStyle/>
        <a:p>
          <a:endParaRPr lang="ru-RU"/>
        </a:p>
      </dgm:t>
    </dgm:pt>
    <dgm:pt modelId="{4C2EB811-91FE-4418-8693-88D829D1C807}" type="sibTrans" cxnId="{75D70F00-67CF-4591-A01B-0E74F5CDAA74}">
      <dgm:prSet/>
      <dgm:spPr/>
      <dgm:t>
        <a:bodyPr/>
        <a:lstStyle/>
        <a:p>
          <a:endParaRPr lang="ru-RU"/>
        </a:p>
      </dgm:t>
    </dgm:pt>
    <dgm:pt modelId="{8ED94BD6-960E-422B-BF1F-1C8E50BF20A2}">
      <dgm:prSet phldrT="[Текст]" custT="1"/>
      <dgm:spPr>
        <a:solidFill>
          <a:srgbClr val="F5D483">
            <a:alpha val="90000"/>
          </a:srgbClr>
        </a:solidFill>
      </dgm:spPr>
      <dgm:t>
        <a:bodyPr anchor="ctr" anchorCtr="0"/>
        <a:lstStyle/>
        <a:p>
          <a:endParaRPr lang="ru-RU" sz="1600" b="1" dirty="0"/>
        </a:p>
      </dgm:t>
    </dgm:pt>
    <dgm:pt modelId="{D9A9B641-8B9D-44B4-B49C-CE1A0B1FCA80}" type="parTrans" cxnId="{2704453B-9C2E-47F1-923D-DAADACAE5AC0}">
      <dgm:prSet/>
      <dgm:spPr/>
      <dgm:t>
        <a:bodyPr/>
        <a:lstStyle/>
        <a:p>
          <a:endParaRPr lang="ru-RU"/>
        </a:p>
      </dgm:t>
    </dgm:pt>
    <dgm:pt modelId="{614649AA-9BD3-49E8-A1B0-5AAC6506EFDE}" type="sibTrans" cxnId="{2704453B-9C2E-47F1-923D-DAADACAE5AC0}">
      <dgm:prSet/>
      <dgm:spPr/>
      <dgm:t>
        <a:bodyPr/>
        <a:lstStyle/>
        <a:p>
          <a:endParaRPr lang="ru-RU"/>
        </a:p>
      </dgm:t>
    </dgm:pt>
    <dgm:pt modelId="{AF2B8497-F735-4F2F-92C7-B8887F12F757}">
      <dgm:prSet phldrT="[Текст]" custT="1"/>
      <dgm:spPr>
        <a:solidFill>
          <a:srgbClr val="F5D483">
            <a:alpha val="90000"/>
          </a:srgbClr>
        </a:solidFill>
      </dgm:spPr>
      <dgm:t>
        <a:bodyPr anchor="ctr" anchorCtr="0"/>
        <a:lstStyle/>
        <a:p>
          <a:endParaRPr lang="ru-RU" sz="1600" b="1" dirty="0"/>
        </a:p>
      </dgm:t>
    </dgm:pt>
    <dgm:pt modelId="{A31C9CA4-173A-4127-A474-8B750BF66D56}" type="parTrans" cxnId="{8D502B31-0E86-4612-8F21-E08C2FF0C20E}">
      <dgm:prSet/>
      <dgm:spPr/>
      <dgm:t>
        <a:bodyPr/>
        <a:lstStyle/>
        <a:p>
          <a:endParaRPr lang="ru-RU"/>
        </a:p>
      </dgm:t>
    </dgm:pt>
    <dgm:pt modelId="{AC8421C0-2241-4B64-8F14-550419EEF1D1}" type="sibTrans" cxnId="{8D502B31-0E86-4612-8F21-E08C2FF0C20E}">
      <dgm:prSet/>
      <dgm:spPr/>
      <dgm:t>
        <a:bodyPr/>
        <a:lstStyle/>
        <a:p>
          <a:endParaRPr lang="ru-RU"/>
        </a:p>
      </dgm:t>
    </dgm:pt>
    <dgm:pt modelId="{501D9D8B-764C-4788-8836-5E6532456719}">
      <dgm:prSet custT="1"/>
      <dgm:spPr>
        <a:solidFill>
          <a:schemeClr val="bg1">
            <a:lumMod val="75000"/>
            <a:alpha val="90000"/>
          </a:schemeClr>
        </a:solidFill>
      </dgm:spPr>
      <dgm:t>
        <a:bodyPr anchor="ctr" anchorCtr="0"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Тематические (контрольные и экспертно-аналитические) мероприят</a:t>
          </a:r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ия</a:t>
          </a:r>
        </a:p>
      </dgm:t>
    </dgm:pt>
    <dgm:pt modelId="{BA546E4F-51F5-4624-9B6B-22FE7671A298}" type="parTrans" cxnId="{EEE15AB9-46A0-424B-9757-33E881A0A89E}">
      <dgm:prSet/>
      <dgm:spPr/>
      <dgm:t>
        <a:bodyPr/>
        <a:lstStyle/>
        <a:p>
          <a:endParaRPr lang="ru-RU"/>
        </a:p>
      </dgm:t>
    </dgm:pt>
    <dgm:pt modelId="{A285E110-C3F9-453E-AA85-2A47F1908219}" type="sibTrans" cxnId="{EEE15AB9-46A0-424B-9757-33E881A0A89E}">
      <dgm:prSet/>
      <dgm:spPr/>
      <dgm:t>
        <a:bodyPr/>
        <a:lstStyle/>
        <a:p>
          <a:endParaRPr lang="ru-RU"/>
        </a:p>
      </dgm:t>
    </dgm:pt>
    <dgm:pt modelId="{85A4A821-E3DE-492B-B85E-D2893659D9B8}">
      <dgm:prSet custT="1"/>
      <dgm:spPr>
        <a:solidFill>
          <a:schemeClr val="bg1">
            <a:lumMod val="75000"/>
            <a:alpha val="90000"/>
          </a:schemeClr>
        </a:solidFill>
      </dgm:spPr>
      <dgm:t>
        <a:bodyPr anchor="ctr" anchorCtr="0"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Мониторинги в части анализа и контроля исполнения бюджета района в текущем финансовом году</a:t>
          </a:r>
        </a:p>
      </dgm:t>
    </dgm:pt>
    <dgm:pt modelId="{DC2F3F84-ECE1-49BD-9836-B79D780807E7}" type="parTrans" cxnId="{CF4704B5-4D05-4836-8C83-DF76B65FAA05}">
      <dgm:prSet/>
      <dgm:spPr/>
      <dgm:t>
        <a:bodyPr/>
        <a:lstStyle/>
        <a:p>
          <a:endParaRPr lang="ru-RU"/>
        </a:p>
      </dgm:t>
    </dgm:pt>
    <dgm:pt modelId="{4C846408-B053-4713-BCF7-BC2D5F8AA68C}" type="sibTrans" cxnId="{CF4704B5-4D05-4836-8C83-DF76B65FAA05}">
      <dgm:prSet/>
      <dgm:spPr/>
      <dgm:t>
        <a:bodyPr/>
        <a:lstStyle/>
        <a:p>
          <a:endParaRPr lang="ru-RU"/>
        </a:p>
      </dgm:t>
    </dgm:pt>
    <dgm:pt modelId="{C69CBAE5-94A4-4420-86EA-DCF4C799CB89}">
      <dgm:prSet phldrT="[Текст]" custT="1"/>
      <dgm:spPr>
        <a:solidFill>
          <a:srgbClr val="F5D483">
            <a:alpha val="90000"/>
          </a:srgbClr>
        </a:solidFill>
      </dgm:spPr>
      <dgm:t>
        <a:bodyPr anchor="ctr" anchorCtr="0"/>
        <a:lstStyle/>
        <a:p>
          <a:endParaRPr lang="ru-RU" sz="1600" b="1" dirty="0"/>
        </a:p>
      </dgm:t>
    </dgm:pt>
    <dgm:pt modelId="{DA76884E-88C7-4EF8-9431-712596A87B2A}" type="parTrans" cxnId="{BF66070D-99C7-404C-81DA-202338A79D88}">
      <dgm:prSet/>
      <dgm:spPr/>
      <dgm:t>
        <a:bodyPr/>
        <a:lstStyle/>
        <a:p>
          <a:endParaRPr lang="ru-RU"/>
        </a:p>
      </dgm:t>
    </dgm:pt>
    <dgm:pt modelId="{7F9B37A1-0155-44E4-BA41-AC1A8643F686}" type="sibTrans" cxnId="{BF66070D-99C7-404C-81DA-202338A79D88}">
      <dgm:prSet/>
      <dgm:spPr/>
      <dgm:t>
        <a:bodyPr/>
        <a:lstStyle/>
        <a:p>
          <a:endParaRPr lang="ru-RU"/>
        </a:p>
      </dgm:t>
    </dgm:pt>
    <dgm:pt modelId="{D3BDDB94-7D7D-4BFE-A109-22CB11BCD484}">
      <dgm:prSet phldrT="[Текст]" custT="1"/>
      <dgm:spPr>
        <a:solidFill>
          <a:srgbClr val="F5D483">
            <a:alpha val="90000"/>
          </a:srgbClr>
        </a:solidFill>
      </dgm:spPr>
      <dgm:t>
        <a:bodyPr anchor="ctr" anchorCtr="0"/>
        <a:lstStyle/>
        <a:p>
          <a:endParaRPr lang="ru-RU" sz="1600" b="1" dirty="0"/>
        </a:p>
      </dgm:t>
    </dgm:pt>
    <dgm:pt modelId="{52F20243-579C-4F7C-AB13-7918C1C4425E}" type="parTrans" cxnId="{1D6BA66C-DE9B-4DB7-AB42-1AD44F5A5125}">
      <dgm:prSet/>
      <dgm:spPr/>
      <dgm:t>
        <a:bodyPr/>
        <a:lstStyle/>
        <a:p>
          <a:endParaRPr lang="ru-RU"/>
        </a:p>
      </dgm:t>
    </dgm:pt>
    <dgm:pt modelId="{2F77BF00-3FD3-461B-9D34-7966001C521D}" type="sibTrans" cxnId="{1D6BA66C-DE9B-4DB7-AB42-1AD44F5A5125}">
      <dgm:prSet/>
      <dgm:spPr/>
      <dgm:t>
        <a:bodyPr/>
        <a:lstStyle/>
        <a:p>
          <a:endParaRPr lang="ru-RU"/>
        </a:p>
      </dgm:t>
    </dgm:pt>
    <dgm:pt modelId="{142DFDE8-5D95-44A3-B708-4479A05F46A3}">
      <dgm:prSet phldrT="[Текст]" custT="1"/>
      <dgm:spPr>
        <a:solidFill>
          <a:srgbClr val="F5D483">
            <a:alpha val="90000"/>
          </a:srgbClr>
        </a:solidFill>
      </dgm:spPr>
      <dgm:t>
        <a:bodyPr anchor="ctr" anchorCtr="0"/>
        <a:lstStyle/>
        <a:p>
          <a:endParaRPr lang="ru-RU" sz="1600" b="1" dirty="0"/>
        </a:p>
      </dgm:t>
    </dgm:pt>
    <dgm:pt modelId="{1B86C368-BA0B-476F-9519-A29F3F550A2D}" type="parTrans" cxnId="{E0905618-AD8A-4EF5-B950-02D7BAA9FED6}">
      <dgm:prSet/>
      <dgm:spPr/>
      <dgm:t>
        <a:bodyPr/>
        <a:lstStyle/>
        <a:p>
          <a:endParaRPr lang="ru-RU"/>
        </a:p>
      </dgm:t>
    </dgm:pt>
    <dgm:pt modelId="{F549E848-26BF-499E-A669-0BB441F44171}" type="sibTrans" cxnId="{E0905618-AD8A-4EF5-B950-02D7BAA9FED6}">
      <dgm:prSet/>
      <dgm:spPr/>
      <dgm:t>
        <a:bodyPr/>
        <a:lstStyle/>
        <a:p>
          <a:endParaRPr lang="ru-RU"/>
        </a:p>
      </dgm:t>
    </dgm:pt>
    <dgm:pt modelId="{31ECC71C-25DF-4081-90B7-5DB1DE5A32A0}">
      <dgm:prSet phldrT="[Текст]" custT="1"/>
      <dgm:spPr>
        <a:solidFill>
          <a:srgbClr val="F5D483">
            <a:alpha val="90000"/>
          </a:srgbClr>
        </a:solidFill>
      </dgm:spPr>
      <dgm:t>
        <a:bodyPr anchor="ctr" anchorCtr="0"/>
        <a:lstStyle/>
        <a:p>
          <a:endParaRPr lang="ru-RU" sz="1600" b="1" dirty="0"/>
        </a:p>
      </dgm:t>
    </dgm:pt>
    <dgm:pt modelId="{535CF339-58BD-4861-9F8B-E27433EA42B2}" type="parTrans" cxnId="{9A298853-684D-41D6-8E7C-5147577F1A9D}">
      <dgm:prSet/>
      <dgm:spPr/>
      <dgm:t>
        <a:bodyPr/>
        <a:lstStyle/>
        <a:p>
          <a:endParaRPr lang="ru-RU"/>
        </a:p>
      </dgm:t>
    </dgm:pt>
    <dgm:pt modelId="{01DED377-41B2-482F-ABF4-9AD73AAB2A39}" type="sibTrans" cxnId="{9A298853-684D-41D6-8E7C-5147577F1A9D}">
      <dgm:prSet/>
      <dgm:spPr/>
      <dgm:t>
        <a:bodyPr/>
        <a:lstStyle/>
        <a:p>
          <a:endParaRPr lang="ru-RU"/>
        </a:p>
      </dgm:t>
    </dgm:pt>
    <dgm:pt modelId="{CC5B4862-F56F-48E1-AD53-75E8D6C71A23}" type="pres">
      <dgm:prSet presAssocID="{86F66CB9-9BD3-450C-9440-38BC93BDDDF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23CD409-CE2A-4FE5-92BC-16C27750F197}" type="pres">
      <dgm:prSet presAssocID="{A01005E7-848F-4A4A-BAE3-3DC9F8319C31}" presName="linNode" presStyleCnt="0"/>
      <dgm:spPr/>
      <dgm:t>
        <a:bodyPr/>
        <a:lstStyle/>
        <a:p>
          <a:endParaRPr lang="ru-RU"/>
        </a:p>
      </dgm:t>
    </dgm:pt>
    <dgm:pt modelId="{40019EE2-F9C9-486A-89FC-EA3674325D61}" type="pres">
      <dgm:prSet presAssocID="{A01005E7-848F-4A4A-BAE3-3DC9F8319C31}" presName="parentShp" presStyleLbl="node1" presStyleIdx="0" presStyleCnt="2" custScaleX="70876" custScaleY="39043" custLinFactNeighborX="-788" custLinFactNeighborY="215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F8272F49-E82A-42FD-A816-00C7EECAF12D}" type="pres">
      <dgm:prSet presAssocID="{A01005E7-848F-4A4A-BAE3-3DC9F8319C31}" presName="childShp" presStyleLbl="bgAccFollowNode1" presStyleIdx="0" presStyleCnt="2" custScaleX="111861" custScaleY="45399" custLinFactNeighborX="2900" custLinFactNeighborY="3215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8A57BDDC-4A21-4DDA-9A47-E840FA8EC739}" type="pres">
      <dgm:prSet presAssocID="{82C3C539-F872-459F-BDA1-68117850CA7B}" presName="spacing" presStyleCnt="0"/>
      <dgm:spPr/>
      <dgm:t>
        <a:bodyPr/>
        <a:lstStyle/>
        <a:p>
          <a:endParaRPr lang="ru-RU"/>
        </a:p>
      </dgm:t>
    </dgm:pt>
    <dgm:pt modelId="{36339F51-790A-439B-B0AB-61FF6F79F897}" type="pres">
      <dgm:prSet presAssocID="{5324B8E2-4142-400D-B89F-9EBB7670AA19}" presName="linNode" presStyleCnt="0"/>
      <dgm:spPr/>
      <dgm:t>
        <a:bodyPr/>
        <a:lstStyle/>
        <a:p>
          <a:endParaRPr lang="ru-RU"/>
        </a:p>
      </dgm:t>
    </dgm:pt>
    <dgm:pt modelId="{084FE061-31D6-4D70-B3F6-421F991A5292}" type="pres">
      <dgm:prSet presAssocID="{5324B8E2-4142-400D-B89F-9EBB7670AA19}" presName="parentShp" presStyleLbl="node1" presStyleIdx="1" presStyleCnt="2" custScaleX="71404" custScaleY="37509" custLinFactNeighborX="-788" custLinFactNeighborY="-143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7823D22D-1004-483F-8865-A8B7C5BC4328}" type="pres">
      <dgm:prSet presAssocID="{5324B8E2-4142-400D-B89F-9EBB7670AA19}" presName="childShp" presStyleLbl="bgAccFollowNode1" presStyleIdx="1" presStyleCnt="2" custScaleX="111509" custScaleY="54861" custLinFactNeighborX="3302" custLinFactNeighborY="-4512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</dgm:ptLst>
  <dgm:cxnLst>
    <dgm:cxn modelId="{07B393C8-084E-43CB-BBD8-5CC2421B7E90}" srcId="{A01005E7-848F-4A4A-BAE3-3DC9F8319C31}" destId="{1318E8C3-6511-4EA5-8A10-1BA3105D06A5}" srcOrd="4" destOrd="0" parTransId="{7F68814B-DBF3-435A-A994-F63075F7628A}" sibTransId="{5C3E3826-6B60-4CD9-B0BD-B33DE24AEBBF}"/>
    <dgm:cxn modelId="{E454F609-78D9-44B1-822C-0FA55BAB2D1F}" type="presOf" srcId="{D3BDDB94-7D7D-4BFE-A109-22CB11BCD484}" destId="{F8272F49-E82A-42FD-A816-00C7EECAF12D}" srcOrd="0" destOrd="8" presId="urn:microsoft.com/office/officeart/2005/8/layout/vList6"/>
    <dgm:cxn modelId="{EEE15AB9-46A0-424B-9757-33E881A0A89E}" srcId="{5324B8E2-4142-400D-B89F-9EBB7670AA19}" destId="{501D9D8B-764C-4788-8836-5E6532456719}" srcOrd="2" destOrd="0" parTransId="{BA546E4F-51F5-4624-9B6B-22FE7671A298}" sibTransId="{A285E110-C3F9-453E-AA85-2A47F1908219}"/>
    <dgm:cxn modelId="{8CB6209B-B538-4B7C-B36E-6F0CB851FD16}" type="presOf" srcId="{C69CBAE5-94A4-4420-86EA-DCF4C799CB89}" destId="{F8272F49-E82A-42FD-A816-00C7EECAF12D}" srcOrd="0" destOrd="5" presId="urn:microsoft.com/office/officeart/2005/8/layout/vList6"/>
    <dgm:cxn modelId="{E0905618-AD8A-4EF5-B950-02D7BAA9FED6}" srcId="{A01005E7-848F-4A4A-BAE3-3DC9F8319C31}" destId="{142DFDE8-5D95-44A3-B708-4479A05F46A3}" srcOrd="7" destOrd="0" parTransId="{1B86C368-BA0B-476F-9519-A29F3F550A2D}" sibTransId="{F549E848-26BF-499E-A669-0BB441F44171}"/>
    <dgm:cxn modelId="{D79D3EAF-A57A-4144-8A3D-DADEB045F4A4}" srcId="{A01005E7-848F-4A4A-BAE3-3DC9F8319C31}" destId="{7946AD8E-D28B-4325-9DA4-D1AE78B2097E}" srcOrd="3" destOrd="0" parTransId="{AAC34D3D-F2CC-4558-B7D2-B53C36B5D79D}" sibTransId="{C209DBC6-CDC3-440D-BD5B-DDC756C2A187}"/>
    <dgm:cxn modelId="{CC47F3FD-B71B-434E-9D56-586F39B70CFB}" srcId="{5324B8E2-4142-400D-B89F-9EBB7670AA19}" destId="{5342DAB9-30A0-49BB-B04D-E984127F26D5}" srcOrd="0" destOrd="0" parTransId="{A6BE0298-E09C-4CF0-A136-7AB40314D14D}" sibTransId="{4468193B-8A95-4C6E-9551-56742137B552}"/>
    <dgm:cxn modelId="{2704453B-9C2E-47F1-923D-DAADACAE5AC0}" srcId="{A01005E7-848F-4A4A-BAE3-3DC9F8319C31}" destId="{8ED94BD6-960E-422B-BF1F-1C8E50BF20A2}" srcOrd="1" destOrd="0" parTransId="{D9A9B641-8B9D-44B4-B49C-CE1A0B1FCA80}" sibTransId="{614649AA-9BD3-49E8-A1B0-5AAC6506EFDE}"/>
    <dgm:cxn modelId="{9A298853-684D-41D6-8E7C-5147577F1A9D}" srcId="{A01005E7-848F-4A4A-BAE3-3DC9F8319C31}" destId="{31ECC71C-25DF-4081-90B7-5DB1DE5A32A0}" srcOrd="6" destOrd="0" parTransId="{535CF339-58BD-4861-9F8B-E27433EA42B2}" sibTransId="{01DED377-41B2-482F-ABF4-9AD73AAB2A39}"/>
    <dgm:cxn modelId="{CF4704B5-4D05-4836-8C83-DF76B65FAA05}" srcId="{5324B8E2-4142-400D-B89F-9EBB7670AA19}" destId="{85A4A821-E3DE-492B-B85E-D2893659D9B8}" srcOrd="1" destOrd="0" parTransId="{DC2F3F84-ECE1-49BD-9836-B79D780807E7}" sibTransId="{4C846408-B053-4713-BCF7-BC2D5F8AA68C}"/>
    <dgm:cxn modelId="{BF66070D-99C7-404C-81DA-202338A79D88}" srcId="{A01005E7-848F-4A4A-BAE3-3DC9F8319C31}" destId="{C69CBAE5-94A4-4420-86EA-DCF4C799CB89}" srcOrd="5" destOrd="0" parTransId="{DA76884E-88C7-4EF8-9431-712596A87B2A}" sibTransId="{7F9B37A1-0155-44E4-BA41-AC1A8643F686}"/>
    <dgm:cxn modelId="{AB1B7933-32B3-4958-921F-208DF429A0E7}" type="presOf" srcId="{86F66CB9-9BD3-450C-9440-38BC93BDDDF2}" destId="{CC5B4862-F56F-48E1-AD53-75E8D6C71A23}" srcOrd="0" destOrd="0" presId="urn:microsoft.com/office/officeart/2005/8/layout/vList6"/>
    <dgm:cxn modelId="{F575EB03-DDC3-44CB-B9F5-D9C0550B35EB}" type="presOf" srcId="{8ED94BD6-960E-422B-BF1F-1C8E50BF20A2}" destId="{F8272F49-E82A-42FD-A816-00C7EECAF12D}" srcOrd="0" destOrd="1" presId="urn:microsoft.com/office/officeart/2005/8/layout/vList6"/>
    <dgm:cxn modelId="{17988FEE-4931-4824-8A9F-7A69FF4BB3EA}" srcId="{86F66CB9-9BD3-450C-9440-38BC93BDDDF2}" destId="{A01005E7-848F-4A4A-BAE3-3DC9F8319C31}" srcOrd="0" destOrd="0" parTransId="{DAB054FA-8141-4336-A21D-193036953235}" sibTransId="{82C3C539-F872-459F-BDA1-68117850CA7B}"/>
    <dgm:cxn modelId="{1D6BA66C-DE9B-4DB7-AB42-1AD44F5A5125}" srcId="{A01005E7-848F-4A4A-BAE3-3DC9F8319C31}" destId="{D3BDDB94-7D7D-4BFE-A109-22CB11BCD484}" srcOrd="8" destOrd="0" parTransId="{52F20243-579C-4F7C-AB13-7918C1C4425E}" sibTransId="{2F77BF00-3FD3-461B-9D34-7966001C521D}"/>
    <dgm:cxn modelId="{C744F038-140C-4E92-9581-62EEFDD7E396}" srcId="{86F66CB9-9BD3-450C-9440-38BC93BDDDF2}" destId="{5324B8E2-4142-400D-B89F-9EBB7670AA19}" srcOrd="1" destOrd="0" parTransId="{363BCF92-5B91-4678-BB18-9FB4A4F9178E}" sibTransId="{781B0653-D932-4ECC-A722-F8F47AA8B4CC}"/>
    <dgm:cxn modelId="{E2092AD0-DA98-4A82-88C0-57FD5974C7BA}" type="presOf" srcId="{142DFDE8-5D95-44A3-B708-4479A05F46A3}" destId="{F8272F49-E82A-42FD-A816-00C7EECAF12D}" srcOrd="0" destOrd="7" presId="urn:microsoft.com/office/officeart/2005/8/layout/vList6"/>
    <dgm:cxn modelId="{55E9574A-445C-4DE0-9655-8F3467EB9903}" type="presOf" srcId="{85A4A821-E3DE-492B-B85E-D2893659D9B8}" destId="{7823D22D-1004-483F-8865-A8B7C5BC4328}" srcOrd="0" destOrd="1" presId="urn:microsoft.com/office/officeart/2005/8/layout/vList6"/>
    <dgm:cxn modelId="{8EC59EA6-D9E9-41D8-9C1B-5D630D2C4ADB}" type="presOf" srcId="{5324B8E2-4142-400D-B89F-9EBB7670AA19}" destId="{084FE061-31D6-4D70-B3F6-421F991A5292}" srcOrd="0" destOrd="0" presId="urn:microsoft.com/office/officeart/2005/8/layout/vList6"/>
    <dgm:cxn modelId="{B9334720-20BC-4EF1-858D-B601940A4BDE}" type="presOf" srcId="{AF2B8497-F735-4F2F-92C7-B8887F12F757}" destId="{F8272F49-E82A-42FD-A816-00C7EECAF12D}" srcOrd="0" destOrd="2" presId="urn:microsoft.com/office/officeart/2005/8/layout/vList6"/>
    <dgm:cxn modelId="{75D70F00-67CF-4591-A01B-0E74F5CDAA74}" srcId="{A01005E7-848F-4A4A-BAE3-3DC9F8319C31}" destId="{2162470A-EAA5-4566-AB40-BC3569E57235}" srcOrd="0" destOrd="0" parTransId="{C59B4F2F-029F-4DAE-A45E-EF6FA94B747B}" sibTransId="{4C2EB811-91FE-4418-8693-88D829D1C807}"/>
    <dgm:cxn modelId="{206042A3-081E-4F96-B187-29F0E6178C74}" type="presOf" srcId="{2162470A-EAA5-4566-AB40-BC3569E57235}" destId="{F8272F49-E82A-42FD-A816-00C7EECAF12D}" srcOrd="0" destOrd="0" presId="urn:microsoft.com/office/officeart/2005/8/layout/vList6"/>
    <dgm:cxn modelId="{47617859-A112-4E09-A0A8-0ECFD06E3C97}" type="presOf" srcId="{A01005E7-848F-4A4A-BAE3-3DC9F8319C31}" destId="{40019EE2-F9C9-486A-89FC-EA3674325D61}" srcOrd="0" destOrd="0" presId="urn:microsoft.com/office/officeart/2005/8/layout/vList6"/>
    <dgm:cxn modelId="{2FE4FF5A-54C5-4682-B47B-6C6FFA028A41}" type="presOf" srcId="{7946AD8E-D28B-4325-9DA4-D1AE78B2097E}" destId="{F8272F49-E82A-42FD-A816-00C7EECAF12D}" srcOrd="0" destOrd="3" presId="urn:microsoft.com/office/officeart/2005/8/layout/vList6"/>
    <dgm:cxn modelId="{8D502B31-0E86-4612-8F21-E08C2FF0C20E}" srcId="{A01005E7-848F-4A4A-BAE3-3DC9F8319C31}" destId="{AF2B8497-F735-4F2F-92C7-B8887F12F757}" srcOrd="2" destOrd="0" parTransId="{A31C9CA4-173A-4127-A474-8B750BF66D56}" sibTransId="{AC8421C0-2241-4B64-8F14-550419EEF1D1}"/>
    <dgm:cxn modelId="{270995DB-9015-459A-A7B2-D43CD6F3C746}" type="presOf" srcId="{501D9D8B-764C-4788-8836-5E6532456719}" destId="{7823D22D-1004-483F-8865-A8B7C5BC4328}" srcOrd="0" destOrd="2" presId="urn:microsoft.com/office/officeart/2005/8/layout/vList6"/>
    <dgm:cxn modelId="{FBE1E4BB-3C9C-4A99-9DD6-28291DBB05C4}" type="presOf" srcId="{5342DAB9-30A0-49BB-B04D-E984127F26D5}" destId="{7823D22D-1004-483F-8865-A8B7C5BC4328}" srcOrd="0" destOrd="0" presId="urn:microsoft.com/office/officeart/2005/8/layout/vList6"/>
    <dgm:cxn modelId="{1D046C90-157E-48DF-A235-802F1E2492D7}" type="presOf" srcId="{1318E8C3-6511-4EA5-8A10-1BA3105D06A5}" destId="{F8272F49-E82A-42FD-A816-00C7EECAF12D}" srcOrd="0" destOrd="4" presId="urn:microsoft.com/office/officeart/2005/8/layout/vList6"/>
    <dgm:cxn modelId="{2F7190F2-1552-4D34-9B28-B26FBF71B3FA}" type="presOf" srcId="{31ECC71C-25DF-4081-90B7-5DB1DE5A32A0}" destId="{F8272F49-E82A-42FD-A816-00C7EECAF12D}" srcOrd="0" destOrd="6" presId="urn:microsoft.com/office/officeart/2005/8/layout/vList6"/>
    <dgm:cxn modelId="{4C413EC5-06CB-4B26-9673-B36884437D0E}" type="presParOf" srcId="{CC5B4862-F56F-48E1-AD53-75E8D6C71A23}" destId="{323CD409-CE2A-4FE5-92BC-16C27750F197}" srcOrd="0" destOrd="0" presId="urn:microsoft.com/office/officeart/2005/8/layout/vList6"/>
    <dgm:cxn modelId="{DA1B0A86-AD3D-4470-B675-E131D6CF0580}" type="presParOf" srcId="{323CD409-CE2A-4FE5-92BC-16C27750F197}" destId="{40019EE2-F9C9-486A-89FC-EA3674325D61}" srcOrd="0" destOrd="0" presId="urn:microsoft.com/office/officeart/2005/8/layout/vList6"/>
    <dgm:cxn modelId="{101D1478-67DE-4834-AD1E-80722E0B04C1}" type="presParOf" srcId="{323CD409-CE2A-4FE5-92BC-16C27750F197}" destId="{F8272F49-E82A-42FD-A816-00C7EECAF12D}" srcOrd="1" destOrd="0" presId="urn:microsoft.com/office/officeart/2005/8/layout/vList6"/>
    <dgm:cxn modelId="{A7593EA0-0669-4258-ACD8-CC7F95DF2E12}" type="presParOf" srcId="{CC5B4862-F56F-48E1-AD53-75E8D6C71A23}" destId="{8A57BDDC-4A21-4DDA-9A47-E840FA8EC739}" srcOrd="1" destOrd="0" presId="urn:microsoft.com/office/officeart/2005/8/layout/vList6"/>
    <dgm:cxn modelId="{4A56F7F7-E814-42A7-82A3-3346A326AD24}" type="presParOf" srcId="{CC5B4862-F56F-48E1-AD53-75E8D6C71A23}" destId="{36339F51-790A-439B-B0AB-61FF6F79F897}" srcOrd="2" destOrd="0" presId="urn:microsoft.com/office/officeart/2005/8/layout/vList6"/>
    <dgm:cxn modelId="{AFB42E74-CCD4-41B0-9FE3-604E275B75CF}" type="presParOf" srcId="{36339F51-790A-439B-B0AB-61FF6F79F897}" destId="{084FE061-31D6-4D70-B3F6-421F991A5292}" srcOrd="0" destOrd="0" presId="urn:microsoft.com/office/officeart/2005/8/layout/vList6"/>
    <dgm:cxn modelId="{9B628361-4E37-49B1-8A2A-BD9E933FAAF1}" type="presParOf" srcId="{36339F51-790A-439B-B0AB-61FF6F79F897}" destId="{7823D22D-1004-483F-8865-A8B7C5BC432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BEEAB6-2764-4E7E-BF72-A70CA11CCB49}" type="doc">
      <dgm:prSet loTypeId="urn:microsoft.com/office/officeart/2005/8/layout/vList4#1" loCatId="list" qsTypeId="urn:microsoft.com/office/officeart/2005/8/quickstyle/3d1" qsCatId="3D" csTypeId="urn:microsoft.com/office/officeart/2005/8/colors/accent1_2" csCatId="accent1" phldr="1"/>
      <dgm:spPr/>
    </dgm:pt>
    <dgm:pt modelId="{BD5A9724-F43D-478A-B444-AA28D254BBB0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Совет             муниципального района «Могойтуйский район</a:t>
          </a:r>
          <a:r>
            <a: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0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146F2B-404B-4CAC-9A54-7102C0510692}" type="parTrans" cxnId="{E2FD4978-7A70-4D60-B944-E6A7D217A0C0}">
      <dgm:prSet/>
      <dgm:spPr/>
      <dgm:t>
        <a:bodyPr/>
        <a:lstStyle/>
        <a:p>
          <a:endParaRPr lang="ru-RU"/>
        </a:p>
      </dgm:t>
    </dgm:pt>
    <dgm:pt modelId="{C6907726-7722-48B1-8A67-76694CE3BDC7}" type="sibTrans" cxnId="{E2FD4978-7A70-4D60-B944-E6A7D217A0C0}">
      <dgm:prSet/>
      <dgm:spPr/>
      <dgm:t>
        <a:bodyPr/>
        <a:lstStyle/>
        <a:p>
          <a:endParaRPr lang="ru-RU"/>
        </a:p>
      </dgm:t>
    </dgm:pt>
    <dgm:pt modelId="{D031B8B8-BA4D-4A73-997C-1D4441AF38C8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по финансам администрации района</a:t>
          </a:r>
          <a:endParaRPr lang="ru-RU" sz="12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0D9AA8-D6B8-453B-BF7B-F017A29463BE}" type="parTrans" cxnId="{A5284967-5C52-4E61-8B7F-F42B9CDF546E}">
      <dgm:prSet/>
      <dgm:spPr/>
      <dgm:t>
        <a:bodyPr/>
        <a:lstStyle/>
        <a:p>
          <a:endParaRPr lang="ru-RU"/>
        </a:p>
      </dgm:t>
    </dgm:pt>
    <dgm:pt modelId="{D5F593A7-DB8A-4F09-9990-9C70E2C23BF1}" type="sibTrans" cxnId="{A5284967-5C52-4E61-8B7F-F42B9CDF546E}">
      <dgm:prSet/>
      <dgm:spPr/>
      <dgm:t>
        <a:bodyPr/>
        <a:lstStyle/>
        <a:p>
          <a:endParaRPr lang="ru-RU"/>
        </a:p>
      </dgm:t>
    </dgm:pt>
    <dgm:pt modelId="{8AD8993A-C628-4B4F-9CF9-E10CB87CFEC4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Федерального казначейства по Забайкальскому краю</a:t>
          </a:r>
          <a:endParaRPr lang="ru-RU" sz="12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47B509-0101-4B13-9D1B-5EBA43A4F27D}" type="parTrans" cxnId="{ED3FCE13-E66B-466B-825B-39C8AC14729B}">
      <dgm:prSet/>
      <dgm:spPr/>
      <dgm:t>
        <a:bodyPr/>
        <a:lstStyle/>
        <a:p>
          <a:endParaRPr lang="ru-RU"/>
        </a:p>
      </dgm:t>
    </dgm:pt>
    <dgm:pt modelId="{9E23D3EA-9339-4BBF-AC69-1EAC307BAFCE}" type="sibTrans" cxnId="{ED3FCE13-E66B-466B-825B-39C8AC14729B}">
      <dgm:prSet/>
      <dgm:spPr/>
      <dgm:t>
        <a:bodyPr/>
        <a:lstStyle/>
        <a:p>
          <a:endParaRPr lang="ru-RU"/>
        </a:p>
      </dgm:t>
    </dgm:pt>
    <dgm:pt modelId="{91311626-645B-479B-A8DF-2C5EA607E033}">
      <dgm:prSet phldrT="[Текст]" custT="1"/>
      <dgm:spPr>
        <a:solidFill>
          <a:srgbClr val="FFC000"/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инспекция </a:t>
          </a:r>
          <a:r>
            <a:rPr lang="ru-RU" sz="12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Гостехнадзора</a:t>
          </a:r>
          <a:r>
            <a: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Забайкальского края</a:t>
          </a:r>
          <a:endParaRPr lang="ru-RU" sz="12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E3594-0CF8-4CA3-939B-49AA16B1805A}" type="parTrans" cxnId="{6ECF31C1-65B2-4559-92DF-71FCACB894BF}">
      <dgm:prSet/>
      <dgm:spPr/>
      <dgm:t>
        <a:bodyPr/>
        <a:lstStyle/>
        <a:p>
          <a:endParaRPr lang="ru-RU"/>
        </a:p>
      </dgm:t>
    </dgm:pt>
    <dgm:pt modelId="{2F020196-D7E1-4DA3-98EB-F1511EDED296}" type="sibTrans" cxnId="{6ECF31C1-65B2-4559-92DF-71FCACB894BF}">
      <dgm:prSet/>
      <dgm:spPr/>
      <dgm:t>
        <a:bodyPr/>
        <a:lstStyle/>
        <a:p>
          <a:endParaRPr lang="ru-RU"/>
        </a:p>
      </dgm:t>
    </dgm:pt>
    <dgm:pt modelId="{720AD1EC-27C5-4CFD-A3F4-B4F6E2D26A95}" type="pres">
      <dgm:prSet presAssocID="{AEBEEAB6-2764-4E7E-BF72-A70CA11CCB49}" presName="linear" presStyleCnt="0">
        <dgm:presLayoutVars>
          <dgm:dir/>
          <dgm:resizeHandles val="exact"/>
        </dgm:presLayoutVars>
      </dgm:prSet>
      <dgm:spPr/>
    </dgm:pt>
    <dgm:pt modelId="{30007CD6-2D94-433A-9496-9A48F92F93A7}" type="pres">
      <dgm:prSet presAssocID="{BD5A9724-F43D-478A-B444-AA28D254BBB0}" presName="comp" presStyleCnt="0"/>
      <dgm:spPr/>
    </dgm:pt>
    <dgm:pt modelId="{F0BFACFC-6EEF-4384-B900-756A62AD8A31}" type="pres">
      <dgm:prSet presAssocID="{BD5A9724-F43D-478A-B444-AA28D254BBB0}" presName="box" presStyleLbl="node1" presStyleIdx="0" presStyleCnt="4"/>
      <dgm:spPr/>
      <dgm:t>
        <a:bodyPr/>
        <a:lstStyle/>
        <a:p>
          <a:endParaRPr lang="ru-RU"/>
        </a:p>
      </dgm:t>
    </dgm:pt>
    <dgm:pt modelId="{E7C928D5-DB2F-4602-BD6E-DCA889BAD408}" type="pres">
      <dgm:prSet presAssocID="{BD5A9724-F43D-478A-B444-AA28D254BBB0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0ADC825-4C02-4ACF-8DE2-B8791612D95F}" type="pres">
      <dgm:prSet presAssocID="{BD5A9724-F43D-478A-B444-AA28D254BBB0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2E5B3-7891-4215-B9E0-995A2185F364}" type="pres">
      <dgm:prSet presAssocID="{C6907726-7722-48B1-8A67-76694CE3BDC7}" presName="spacer" presStyleCnt="0"/>
      <dgm:spPr/>
    </dgm:pt>
    <dgm:pt modelId="{7ADAB8EC-44EA-4E6F-BDCC-80F3FABBF241}" type="pres">
      <dgm:prSet presAssocID="{D031B8B8-BA4D-4A73-997C-1D4441AF38C8}" presName="comp" presStyleCnt="0"/>
      <dgm:spPr/>
    </dgm:pt>
    <dgm:pt modelId="{E6A5EDFD-AD30-451D-93A9-333DFF7B6A8A}" type="pres">
      <dgm:prSet presAssocID="{D031B8B8-BA4D-4A73-997C-1D4441AF38C8}" presName="box" presStyleLbl="node1" presStyleIdx="1" presStyleCnt="4" custLinFactNeighborX="-1040" custLinFactNeighborY="785"/>
      <dgm:spPr/>
      <dgm:t>
        <a:bodyPr/>
        <a:lstStyle/>
        <a:p>
          <a:endParaRPr lang="ru-RU"/>
        </a:p>
      </dgm:t>
    </dgm:pt>
    <dgm:pt modelId="{4F066C1C-638F-4527-AF13-E68804376FE9}" type="pres">
      <dgm:prSet presAssocID="{D031B8B8-BA4D-4A73-997C-1D4441AF38C8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0392688-BAD2-4BC7-9997-F8A3F301D466}" type="pres">
      <dgm:prSet presAssocID="{D031B8B8-BA4D-4A73-997C-1D4441AF38C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2344E-472E-45DD-A1A8-9B41B9B940CD}" type="pres">
      <dgm:prSet presAssocID="{D5F593A7-DB8A-4F09-9990-9C70E2C23BF1}" presName="spacer" presStyleCnt="0"/>
      <dgm:spPr/>
    </dgm:pt>
    <dgm:pt modelId="{75B9222D-FCC3-473A-BCC2-8122C7BB4017}" type="pres">
      <dgm:prSet presAssocID="{8AD8993A-C628-4B4F-9CF9-E10CB87CFEC4}" presName="comp" presStyleCnt="0"/>
      <dgm:spPr/>
    </dgm:pt>
    <dgm:pt modelId="{B9FEFC09-ED39-4BFD-BED3-D99169364A83}" type="pres">
      <dgm:prSet presAssocID="{8AD8993A-C628-4B4F-9CF9-E10CB87CFEC4}" presName="box" presStyleLbl="node1" presStyleIdx="2" presStyleCnt="4"/>
      <dgm:spPr/>
      <dgm:t>
        <a:bodyPr/>
        <a:lstStyle/>
        <a:p>
          <a:endParaRPr lang="ru-RU"/>
        </a:p>
      </dgm:t>
    </dgm:pt>
    <dgm:pt modelId="{5D633703-F573-45EE-9C59-4A4DC6C09FBF}" type="pres">
      <dgm:prSet presAssocID="{8AD8993A-C628-4B4F-9CF9-E10CB87CFEC4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C83C5FA-9971-49E8-B064-74CBDA1452A6}" type="pres">
      <dgm:prSet presAssocID="{8AD8993A-C628-4B4F-9CF9-E10CB87CFEC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9BEB7-43CC-4ECE-8C28-8FFF45105D69}" type="pres">
      <dgm:prSet presAssocID="{9E23D3EA-9339-4BBF-AC69-1EAC307BAFCE}" presName="spacer" presStyleCnt="0"/>
      <dgm:spPr/>
    </dgm:pt>
    <dgm:pt modelId="{6D174902-CA11-4016-8F77-373BDFAE4D6F}" type="pres">
      <dgm:prSet presAssocID="{91311626-645B-479B-A8DF-2C5EA607E033}" presName="comp" presStyleCnt="0"/>
      <dgm:spPr/>
    </dgm:pt>
    <dgm:pt modelId="{0B29D750-1C59-411E-9421-EBD4E5202607}" type="pres">
      <dgm:prSet presAssocID="{91311626-645B-479B-A8DF-2C5EA607E033}" presName="box" presStyleLbl="node1" presStyleIdx="3" presStyleCnt="4"/>
      <dgm:spPr/>
      <dgm:t>
        <a:bodyPr/>
        <a:lstStyle/>
        <a:p>
          <a:endParaRPr lang="ru-RU"/>
        </a:p>
      </dgm:t>
    </dgm:pt>
    <dgm:pt modelId="{762EA14B-4B7E-4621-BE0A-4FABD8E9B069}" type="pres">
      <dgm:prSet presAssocID="{91311626-645B-479B-A8DF-2C5EA607E033}" presName="img" presStyleLbl="fgImgPlace1" presStyleIdx="3" presStyleCnt="4" custScaleX="12069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BB7B959-443C-4AF3-85BB-B703ACF2DF97}" type="pres">
      <dgm:prSet presAssocID="{91311626-645B-479B-A8DF-2C5EA607E03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FD4978-7A70-4D60-B944-E6A7D217A0C0}" srcId="{AEBEEAB6-2764-4E7E-BF72-A70CA11CCB49}" destId="{BD5A9724-F43D-478A-B444-AA28D254BBB0}" srcOrd="0" destOrd="0" parTransId="{AA146F2B-404B-4CAC-9A54-7102C0510692}" sibTransId="{C6907726-7722-48B1-8A67-76694CE3BDC7}"/>
    <dgm:cxn modelId="{9C1EDE24-9558-425C-920E-DD8259143976}" type="presOf" srcId="{91311626-645B-479B-A8DF-2C5EA607E033}" destId="{0B29D750-1C59-411E-9421-EBD4E5202607}" srcOrd="0" destOrd="0" presId="urn:microsoft.com/office/officeart/2005/8/layout/vList4#1"/>
    <dgm:cxn modelId="{A5284967-5C52-4E61-8B7F-F42B9CDF546E}" srcId="{AEBEEAB6-2764-4E7E-BF72-A70CA11CCB49}" destId="{D031B8B8-BA4D-4A73-997C-1D4441AF38C8}" srcOrd="1" destOrd="0" parTransId="{3D0D9AA8-D6B8-453B-BF7B-F017A29463BE}" sibTransId="{D5F593A7-DB8A-4F09-9990-9C70E2C23BF1}"/>
    <dgm:cxn modelId="{3E1006EC-BCE7-49C0-8E4B-73625CE94689}" type="presOf" srcId="{BD5A9724-F43D-478A-B444-AA28D254BBB0}" destId="{F0ADC825-4C02-4ACF-8DE2-B8791612D95F}" srcOrd="1" destOrd="0" presId="urn:microsoft.com/office/officeart/2005/8/layout/vList4#1"/>
    <dgm:cxn modelId="{6ECF31C1-65B2-4559-92DF-71FCACB894BF}" srcId="{AEBEEAB6-2764-4E7E-BF72-A70CA11CCB49}" destId="{91311626-645B-479B-A8DF-2C5EA607E033}" srcOrd="3" destOrd="0" parTransId="{6B4E3594-0CF8-4CA3-939B-49AA16B1805A}" sibTransId="{2F020196-D7E1-4DA3-98EB-F1511EDED296}"/>
    <dgm:cxn modelId="{0D55D062-23FE-4A89-B36B-1487F8530050}" type="presOf" srcId="{BD5A9724-F43D-478A-B444-AA28D254BBB0}" destId="{F0BFACFC-6EEF-4384-B900-756A62AD8A31}" srcOrd="0" destOrd="0" presId="urn:microsoft.com/office/officeart/2005/8/layout/vList4#1"/>
    <dgm:cxn modelId="{FA30C5A1-7BC6-44AF-94CF-F7467923DB36}" type="presOf" srcId="{D031B8B8-BA4D-4A73-997C-1D4441AF38C8}" destId="{E6A5EDFD-AD30-451D-93A9-333DFF7B6A8A}" srcOrd="0" destOrd="0" presId="urn:microsoft.com/office/officeart/2005/8/layout/vList4#1"/>
    <dgm:cxn modelId="{923DCF64-E7BC-499D-B715-5B1F122DADD7}" type="presOf" srcId="{8AD8993A-C628-4B4F-9CF9-E10CB87CFEC4}" destId="{0C83C5FA-9971-49E8-B064-74CBDA1452A6}" srcOrd="1" destOrd="0" presId="urn:microsoft.com/office/officeart/2005/8/layout/vList4#1"/>
    <dgm:cxn modelId="{B5710069-968C-40E1-AEE3-534EF531C305}" type="presOf" srcId="{D031B8B8-BA4D-4A73-997C-1D4441AF38C8}" destId="{E0392688-BAD2-4BC7-9997-F8A3F301D466}" srcOrd="1" destOrd="0" presId="urn:microsoft.com/office/officeart/2005/8/layout/vList4#1"/>
    <dgm:cxn modelId="{0AA466F9-E976-47DA-A0A0-169E39B4481C}" type="presOf" srcId="{91311626-645B-479B-A8DF-2C5EA607E033}" destId="{1BB7B959-443C-4AF3-85BB-B703ACF2DF97}" srcOrd="1" destOrd="0" presId="urn:microsoft.com/office/officeart/2005/8/layout/vList4#1"/>
    <dgm:cxn modelId="{ED3FCE13-E66B-466B-825B-39C8AC14729B}" srcId="{AEBEEAB6-2764-4E7E-BF72-A70CA11CCB49}" destId="{8AD8993A-C628-4B4F-9CF9-E10CB87CFEC4}" srcOrd="2" destOrd="0" parTransId="{1D47B509-0101-4B13-9D1B-5EBA43A4F27D}" sibTransId="{9E23D3EA-9339-4BBF-AC69-1EAC307BAFCE}"/>
    <dgm:cxn modelId="{1EFA7AEA-FD25-4BFE-A9A9-563941FD3224}" type="presOf" srcId="{8AD8993A-C628-4B4F-9CF9-E10CB87CFEC4}" destId="{B9FEFC09-ED39-4BFD-BED3-D99169364A83}" srcOrd="0" destOrd="0" presId="urn:microsoft.com/office/officeart/2005/8/layout/vList4#1"/>
    <dgm:cxn modelId="{E797DB57-3C79-4A14-A930-01D47812A377}" type="presOf" srcId="{AEBEEAB6-2764-4E7E-BF72-A70CA11CCB49}" destId="{720AD1EC-27C5-4CFD-A3F4-B4F6E2D26A95}" srcOrd="0" destOrd="0" presId="urn:microsoft.com/office/officeart/2005/8/layout/vList4#1"/>
    <dgm:cxn modelId="{F4854CF4-567E-4D60-92E4-077444A1B1A2}" type="presParOf" srcId="{720AD1EC-27C5-4CFD-A3F4-B4F6E2D26A95}" destId="{30007CD6-2D94-433A-9496-9A48F92F93A7}" srcOrd="0" destOrd="0" presId="urn:microsoft.com/office/officeart/2005/8/layout/vList4#1"/>
    <dgm:cxn modelId="{0DA2E6E1-E340-4997-84AA-261863A1B98A}" type="presParOf" srcId="{30007CD6-2D94-433A-9496-9A48F92F93A7}" destId="{F0BFACFC-6EEF-4384-B900-756A62AD8A31}" srcOrd="0" destOrd="0" presId="urn:microsoft.com/office/officeart/2005/8/layout/vList4#1"/>
    <dgm:cxn modelId="{E8B5ED47-4772-4634-8498-F4C66AB0351D}" type="presParOf" srcId="{30007CD6-2D94-433A-9496-9A48F92F93A7}" destId="{E7C928D5-DB2F-4602-BD6E-DCA889BAD408}" srcOrd="1" destOrd="0" presId="urn:microsoft.com/office/officeart/2005/8/layout/vList4#1"/>
    <dgm:cxn modelId="{AFFB6604-ABA4-4B74-9769-1C9486011BFA}" type="presParOf" srcId="{30007CD6-2D94-433A-9496-9A48F92F93A7}" destId="{F0ADC825-4C02-4ACF-8DE2-B8791612D95F}" srcOrd="2" destOrd="0" presId="urn:microsoft.com/office/officeart/2005/8/layout/vList4#1"/>
    <dgm:cxn modelId="{6E8A7E2E-1A1F-4A23-AE2C-33ABDA9179C0}" type="presParOf" srcId="{720AD1EC-27C5-4CFD-A3F4-B4F6E2D26A95}" destId="{E4F2E5B3-7891-4215-B9E0-995A2185F364}" srcOrd="1" destOrd="0" presId="urn:microsoft.com/office/officeart/2005/8/layout/vList4#1"/>
    <dgm:cxn modelId="{971DBBD0-2D64-4B92-883D-6E66D1E4A1F2}" type="presParOf" srcId="{720AD1EC-27C5-4CFD-A3F4-B4F6E2D26A95}" destId="{7ADAB8EC-44EA-4E6F-BDCC-80F3FABBF241}" srcOrd="2" destOrd="0" presId="urn:microsoft.com/office/officeart/2005/8/layout/vList4#1"/>
    <dgm:cxn modelId="{BF93608F-0A81-4F38-B504-4F9FCD98741E}" type="presParOf" srcId="{7ADAB8EC-44EA-4E6F-BDCC-80F3FABBF241}" destId="{E6A5EDFD-AD30-451D-93A9-333DFF7B6A8A}" srcOrd="0" destOrd="0" presId="urn:microsoft.com/office/officeart/2005/8/layout/vList4#1"/>
    <dgm:cxn modelId="{F973DE2E-DDBE-41EE-A849-0D02FB9E6EE9}" type="presParOf" srcId="{7ADAB8EC-44EA-4E6F-BDCC-80F3FABBF241}" destId="{4F066C1C-638F-4527-AF13-E68804376FE9}" srcOrd="1" destOrd="0" presId="urn:microsoft.com/office/officeart/2005/8/layout/vList4#1"/>
    <dgm:cxn modelId="{F7997BAB-A02A-4BC5-BF6D-AC11886BB95C}" type="presParOf" srcId="{7ADAB8EC-44EA-4E6F-BDCC-80F3FABBF241}" destId="{E0392688-BAD2-4BC7-9997-F8A3F301D466}" srcOrd="2" destOrd="0" presId="urn:microsoft.com/office/officeart/2005/8/layout/vList4#1"/>
    <dgm:cxn modelId="{111BC3DA-FC71-4755-A1AC-35A4378F0E3A}" type="presParOf" srcId="{720AD1EC-27C5-4CFD-A3F4-B4F6E2D26A95}" destId="{DCB2344E-472E-45DD-A1A8-9B41B9B940CD}" srcOrd="3" destOrd="0" presId="urn:microsoft.com/office/officeart/2005/8/layout/vList4#1"/>
    <dgm:cxn modelId="{3FE57B43-46AB-4A6E-B79C-99B513F90C46}" type="presParOf" srcId="{720AD1EC-27C5-4CFD-A3F4-B4F6E2D26A95}" destId="{75B9222D-FCC3-473A-BCC2-8122C7BB4017}" srcOrd="4" destOrd="0" presId="urn:microsoft.com/office/officeart/2005/8/layout/vList4#1"/>
    <dgm:cxn modelId="{738B988C-F232-484D-AD93-D1DDE553E4E8}" type="presParOf" srcId="{75B9222D-FCC3-473A-BCC2-8122C7BB4017}" destId="{B9FEFC09-ED39-4BFD-BED3-D99169364A83}" srcOrd="0" destOrd="0" presId="urn:microsoft.com/office/officeart/2005/8/layout/vList4#1"/>
    <dgm:cxn modelId="{9BD94C78-1EFB-4702-B4DF-EA67A3096258}" type="presParOf" srcId="{75B9222D-FCC3-473A-BCC2-8122C7BB4017}" destId="{5D633703-F573-45EE-9C59-4A4DC6C09FBF}" srcOrd="1" destOrd="0" presId="urn:microsoft.com/office/officeart/2005/8/layout/vList4#1"/>
    <dgm:cxn modelId="{68FB3E4F-A7D3-4E6E-93D9-1EE54F63BDA4}" type="presParOf" srcId="{75B9222D-FCC3-473A-BCC2-8122C7BB4017}" destId="{0C83C5FA-9971-49E8-B064-74CBDA1452A6}" srcOrd="2" destOrd="0" presId="urn:microsoft.com/office/officeart/2005/8/layout/vList4#1"/>
    <dgm:cxn modelId="{883DEED5-C3AA-43A7-936D-66C04BEC53E6}" type="presParOf" srcId="{720AD1EC-27C5-4CFD-A3F4-B4F6E2D26A95}" destId="{A1D9BEB7-43CC-4ECE-8C28-8FFF45105D69}" srcOrd="5" destOrd="0" presId="urn:microsoft.com/office/officeart/2005/8/layout/vList4#1"/>
    <dgm:cxn modelId="{A48C91FD-9BAD-4D97-8D40-C615AABD5BFA}" type="presParOf" srcId="{720AD1EC-27C5-4CFD-A3F4-B4F6E2D26A95}" destId="{6D174902-CA11-4016-8F77-373BDFAE4D6F}" srcOrd="6" destOrd="0" presId="urn:microsoft.com/office/officeart/2005/8/layout/vList4#1"/>
    <dgm:cxn modelId="{28E4C56B-AE80-451F-9C7C-3FB74181001F}" type="presParOf" srcId="{6D174902-CA11-4016-8F77-373BDFAE4D6F}" destId="{0B29D750-1C59-411E-9421-EBD4E5202607}" srcOrd="0" destOrd="0" presId="urn:microsoft.com/office/officeart/2005/8/layout/vList4#1"/>
    <dgm:cxn modelId="{0013AB1D-1E2C-40CE-8EF0-A16D3D853876}" type="presParOf" srcId="{6D174902-CA11-4016-8F77-373BDFAE4D6F}" destId="{762EA14B-4B7E-4621-BE0A-4FABD8E9B069}" srcOrd="1" destOrd="0" presId="urn:microsoft.com/office/officeart/2005/8/layout/vList4#1"/>
    <dgm:cxn modelId="{0AB97CE9-3DF7-4F7A-B96E-FE245570A719}" type="presParOf" srcId="{6D174902-CA11-4016-8F77-373BDFAE4D6F}" destId="{1BB7B959-443C-4AF3-85BB-B703ACF2DF9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12359A-5983-46D8-932A-0D95E97CD52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92160F-441E-468C-B6C0-3017B6228BD3}">
      <dgm:prSet phldrT="[Текст]"/>
      <dgm:spPr>
        <a:solidFill>
          <a:srgbClr val="00B050">
            <a:alpha val="90000"/>
          </a:srgbClr>
        </a:solidFill>
        <a:effectLst>
          <a:outerShdw blurRad="50800" dist="50800" dir="5400000" algn="ctr" rotWithShape="0">
            <a:schemeClr val="tx1">
              <a:lumMod val="65000"/>
              <a:lumOff val="35000"/>
            </a:schemeClr>
          </a:outerShdw>
        </a:effectLst>
      </dgm:spPr>
      <dgm:t>
        <a:bodyPr/>
        <a:lstStyle/>
        <a:p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Органы внешнего муниципального финансового контроля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03B54AC-2443-481E-B6C2-358AB39E117E}" type="parTrans" cxnId="{3A66B0B6-307E-4C5E-B0B4-4A718A08CA3E}">
      <dgm:prSet/>
      <dgm:spPr/>
      <dgm:t>
        <a:bodyPr/>
        <a:lstStyle/>
        <a:p>
          <a:endParaRPr lang="ru-RU"/>
        </a:p>
      </dgm:t>
    </dgm:pt>
    <dgm:pt modelId="{3C2DB769-5482-439E-9472-9068A6F5CCF6}" type="sibTrans" cxnId="{3A66B0B6-307E-4C5E-B0B4-4A718A08CA3E}">
      <dgm:prSet/>
      <dgm:spPr/>
      <dgm:t>
        <a:bodyPr/>
        <a:lstStyle/>
        <a:p>
          <a:endParaRPr lang="ru-RU"/>
        </a:p>
      </dgm:t>
    </dgm:pt>
    <dgm:pt modelId="{C361C8FE-2EE2-427B-ACDC-D8EABF48D45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70AB41E-E060-49C8-9A56-8B12A191D723}" type="sibTrans" cxnId="{37A4CD19-119B-4B8D-A6E9-32379EA58513}">
      <dgm:prSet/>
      <dgm:spPr/>
      <dgm:t>
        <a:bodyPr/>
        <a:lstStyle/>
        <a:p>
          <a:endParaRPr lang="ru-RU"/>
        </a:p>
      </dgm:t>
    </dgm:pt>
    <dgm:pt modelId="{9904CF66-2E02-415D-B557-95C7AFC2EDD9}" type="parTrans" cxnId="{37A4CD19-119B-4B8D-A6E9-32379EA58513}">
      <dgm:prSet/>
      <dgm:spPr/>
      <dgm:t>
        <a:bodyPr/>
        <a:lstStyle/>
        <a:p>
          <a:endParaRPr lang="ru-RU"/>
        </a:p>
      </dgm:t>
    </dgm:pt>
    <dgm:pt modelId="{05BEC175-D0FD-4E9A-B2EF-B8145EDD660B}">
      <dgm:prSet phldrT="[Текст]" custT="1"/>
      <dgm:spPr>
        <a:solidFill>
          <a:srgbClr val="F3A3DC"/>
        </a:solidFill>
        <a:ln>
          <a:noFill/>
        </a:ln>
        <a:effectLst>
          <a:innerShdw blurRad="40005" dist="22860" dir="5400000">
            <a:schemeClr val="tx1">
              <a:alpha val="35000"/>
            </a:schemeClr>
          </a:innerShdw>
        </a:effectLst>
      </dgm:spPr>
      <dgm:t>
        <a:bodyPr/>
        <a:lstStyle/>
        <a:p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Контрольно-счетная   палата Забайкальского края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35420AC0-2B12-46EB-9D86-A670EC34AE71}" type="sibTrans" cxnId="{C7670654-98FF-482F-A27B-D94AE1F804E7}">
      <dgm:prSet/>
      <dgm:spPr/>
      <dgm:t>
        <a:bodyPr/>
        <a:lstStyle/>
        <a:p>
          <a:endParaRPr lang="ru-RU"/>
        </a:p>
      </dgm:t>
    </dgm:pt>
    <dgm:pt modelId="{726AA7EB-6E02-4153-BB99-C550EB1847F7}" type="parTrans" cxnId="{C7670654-98FF-482F-A27B-D94AE1F804E7}">
      <dgm:prSet/>
      <dgm:spPr/>
      <dgm:t>
        <a:bodyPr/>
        <a:lstStyle/>
        <a:p>
          <a:endParaRPr lang="ru-RU"/>
        </a:p>
      </dgm:t>
    </dgm:pt>
    <dgm:pt modelId="{CEB6F243-3EB6-4786-99D6-8990C97E9415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5F31BA6-4D24-4B1F-AC06-867E7E2A19DF}" type="sibTrans" cxnId="{C7CFBF8A-59BF-47A1-B9FA-BCAF23A9ECD2}">
      <dgm:prSet/>
      <dgm:spPr/>
      <dgm:t>
        <a:bodyPr/>
        <a:lstStyle/>
        <a:p>
          <a:endParaRPr lang="ru-RU"/>
        </a:p>
      </dgm:t>
    </dgm:pt>
    <dgm:pt modelId="{D9685E4E-E23F-4E89-A149-86793B3FFEBC}" type="parTrans" cxnId="{C7CFBF8A-59BF-47A1-B9FA-BCAF23A9ECD2}">
      <dgm:prSet/>
      <dgm:spPr/>
      <dgm:t>
        <a:bodyPr/>
        <a:lstStyle/>
        <a:p>
          <a:endParaRPr lang="ru-RU"/>
        </a:p>
      </dgm:t>
    </dgm:pt>
    <dgm:pt modelId="{BADD4B69-3DE5-4677-90DC-5542016F2213}">
      <dgm:prSet custT="1"/>
      <dgm:spPr/>
      <dgm:t>
        <a:bodyPr/>
        <a:lstStyle/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Управление Федеральной налоговой службы по Забайкальскому краю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D8450B0E-7DF8-4ADA-8D8D-A43EF80AB22E}" type="parTrans" cxnId="{A0FCBC3E-E93F-4FE5-9B55-4990EF6C48CD}">
      <dgm:prSet/>
      <dgm:spPr/>
      <dgm:t>
        <a:bodyPr/>
        <a:lstStyle/>
        <a:p>
          <a:endParaRPr lang="ru-RU"/>
        </a:p>
      </dgm:t>
    </dgm:pt>
    <dgm:pt modelId="{B103FF86-8B7B-4822-81C5-45BE8782B34A}" type="sibTrans" cxnId="{A0FCBC3E-E93F-4FE5-9B55-4990EF6C48CD}">
      <dgm:prSet/>
      <dgm:spPr/>
      <dgm:t>
        <a:bodyPr/>
        <a:lstStyle/>
        <a:p>
          <a:endParaRPr lang="ru-RU"/>
        </a:p>
      </dgm:t>
    </dgm:pt>
    <dgm:pt modelId="{D9E87A6E-D91A-4770-A41F-782939A5EB9E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1751A2C-F56A-431A-B543-C99A8F93DDAB}" type="parTrans" cxnId="{348B46AB-FD2F-4375-A52B-887A468784A4}">
      <dgm:prSet/>
      <dgm:spPr/>
      <dgm:t>
        <a:bodyPr/>
        <a:lstStyle/>
        <a:p>
          <a:endParaRPr lang="ru-RU"/>
        </a:p>
      </dgm:t>
    </dgm:pt>
    <dgm:pt modelId="{DA2E314A-202D-4CD7-8EAA-2A1755E3F10F}" type="sibTrans" cxnId="{348B46AB-FD2F-4375-A52B-887A468784A4}">
      <dgm:prSet/>
      <dgm:spPr/>
      <dgm:t>
        <a:bodyPr/>
        <a:lstStyle/>
        <a:p>
          <a:endParaRPr lang="ru-RU"/>
        </a:p>
      </dgm:t>
    </dgm:pt>
    <dgm:pt modelId="{564562EC-68F0-43B7-A4F8-8124D5B28CCF}" type="pres">
      <dgm:prSet presAssocID="{D212359A-5983-46D8-932A-0D95E97CD5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CD0B4A-0CCA-4E4D-929D-98FF89C9D86B}" type="pres">
      <dgm:prSet presAssocID="{C361C8FE-2EE2-427B-ACDC-D8EABF48D45B}" presName="linNode" presStyleCnt="0"/>
      <dgm:spPr/>
    </dgm:pt>
    <dgm:pt modelId="{3A750557-BEF2-4673-8720-EBBC90D4BF81}" type="pres">
      <dgm:prSet presAssocID="{C361C8FE-2EE2-427B-ACDC-D8EABF48D45B}" presName="parentText" presStyleLbl="node1" presStyleIdx="0" presStyleCnt="4" custScaleY="72239" custLinFactNeighborX="-640" custLinFactNeighborY="-1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B1DF2-B5F3-429A-A6A3-DBB634E4D8EF}" type="pres">
      <dgm:prSet presAssocID="{C361C8FE-2EE2-427B-ACDC-D8EABF48D45B}" presName="descendantText" presStyleLbl="alignAccFollowNode1" presStyleIdx="0" presStyleCnt="2" custScaleY="88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80EF3-1253-4498-B7E0-BE6F6DCA9D60}" type="pres">
      <dgm:prSet presAssocID="{E70AB41E-E060-49C8-9A56-8B12A191D723}" presName="sp" presStyleCnt="0"/>
      <dgm:spPr/>
    </dgm:pt>
    <dgm:pt modelId="{6E3C7E8F-0922-4483-85F5-B4B4E81B9AB4}" type="pres">
      <dgm:prSet presAssocID="{CEB6F243-3EB6-4786-99D6-8990C97E9415}" presName="linNode" presStyleCnt="0"/>
      <dgm:spPr/>
    </dgm:pt>
    <dgm:pt modelId="{8B6D4FC7-1123-4A3E-B154-FAE296D37DF0}" type="pres">
      <dgm:prSet presAssocID="{CEB6F243-3EB6-4786-99D6-8990C97E9415}" presName="parentText" presStyleLbl="node1" presStyleIdx="1" presStyleCnt="4" custScaleX="100183" custScaleY="718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B36D1-CB3D-428E-80FD-870E7246432A}" type="pres">
      <dgm:prSet presAssocID="{CEB6F243-3EB6-4786-99D6-8990C97E9415}" presName="descendantText" presStyleLbl="alignAccFollowNode1" presStyleIdx="1" presStyleCnt="2" custScaleY="83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01777-86D5-4A1E-8AC4-C396CF276D33}" type="pres">
      <dgm:prSet presAssocID="{65F31BA6-4D24-4B1F-AC06-867E7E2A19DF}" presName="sp" presStyleCnt="0"/>
      <dgm:spPr/>
    </dgm:pt>
    <dgm:pt modelId="{CD1F769B-6CB2-4E9C-92A0-252CE1A9B1F4}" type="pres">
      <dgm:prSet presAssocID="{BADD4B69-3DE5-4677-90DC-5542016F2213}" presName="linNode" presStyleCnt="0"/>
      <dgm:spPr/>
    </dgm:pt>
    <dgm:pt modelId="{1562E485-7F24-412C-BA41-5669F834821E}" type="pres">
      <dgm:prSet presAssocID="{BADD4B69-3DE5-4677-90DC-5542016F2213}" presName="parentText" presStyleLbl="node1" presStyleIdx="2" presStyleCnt="4" custScaleX="173237" custScaleY="93390" custLinFactX="4806" custLinFactNeighborX="100000" custLinFactNeighborY="63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282B7-AB92-4B5E-98A9-7F6BCACF3DE6}" type="pres">
      <dgm:prSet presAssocID="{B103FF86-8B7B-4822-81C5-45BE8782B34A}" presName="sp" presStyleCnt="0"/>
      <dgm:spPr/>
    </dgm:pt>
    <dgm:pt modelId="{60589E01-AFAD-4440-984A-6DF81702A72E}" type="pres">
      <dgm:prSet presAssocID="{D9E87A6E-D91A-4770-A41F-782939A5EB9E}" presName="linNode" presStyleCnt="0"/>
      <dgm:spPr/>
    </dgm:pt>
    <dgm:pt modelId="{2A74A17B-93C3-46AB-9DB2-87B46045F2E8}" type="pres">
      <dgm:prSet presAssocID="{D9E87A6E-D91A-4770-A41F-782939A5EB9E}" presName="parentText" presStyleLbl="node1" presStyleIdx="3" presStyleCnt="4" custScaleX="100183" custScaleY="90518" custLinFactNeighborY="-934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8B46AB-FD2F-4375-A52B-887A468784A4}" srcId="{D212359A-5983-46D8-932A-0D95E97CD52D}" destId="{D9E87A6E-D91A-4770-A41F-782939A5EB9E}" srcOrd="3" destOrd="0" parTransId="{D1751A2C-F56A-431A-B543-C99A8F93DDAB}" sibTransId="{DA2E314A-202D-4CD7-8EAA-2A1755E3F10F}"/>
    <dgm:cxn modelId="{8C38F52A-49BE-4EDA-B9CC-E042089FDA1E}" type="presOf" srcId="{D9E87A6E-D91A-4770-A41F-782939A5EB9E}" destId="{2A74A17B-93C3-46AB-9DB2-87B46045F2E8}" srcOrd="0" destOrd="0" presId="urn:microsoft.com/office/officeart/2005/8/layout/vList5"/>
    <dgm:cxn modelId="{4B1B51E4-37EE-4D2A-9A8D-DE8D884FEB85}" type="presOf" srcId="{7F92160F-441E-468C-B6C0-3017B6228BD3}" destId="{087B36D1-CB3D-428E-80FD-870E7246432A}" srcOrd="0" destOrd="0" presId="urn:microsoft.com/office/officeart/2005/8/layout/vList5"/>
    <dgm:cxn modelId="{C7670654-98FF-482F-A27B-D94AE1F804E7}" srcId="{C361C8FE-2EE2-427B-ACDC-D8EABF48D45B}" destId="{05BEC175-D0FD-4E9A-B2EF-B8145EDD660B}" srcOrd="0" destOrd="0" parTransId="{726AA7EB-6E02-4153-BB99-C550EB1847F7}" sibTransId="{35420AC0-2B12-46EB-9D86-A670EC34AE71}"/>
    <dgm:cxn modelId="{C7CFBF8A-59BF-47A1-B9FA-BCAF23A9ECD2}" srcId="{D212359A-5983-46D8-932A-0D95E97CD52D}" destId="{CEB6F243-3EB6-4786-99D6-8990C97E9415}" srcOrd="1" destOrd="0" parTransId="{D9685E4E-E23F-4E89-A149-86793B3FFEBC}" sibTransId="{65F31BA6-4D24-4B1F-AC06-867E7E2A19DF}"/>
    <dgm:cxn modelId="{37A4CD19-119B-4B8D-A6E9-32379EA58513}" srcId="{D212359A-5983-46D8-932A-0D95E97CD52D}" destId="{C361C8FE-2EE2-427B-ACDC-D8EABF48D45B}" srcOrd="0" destOrd="0" parTransId="{9904CF66-2E02-415D-B557-95C7AFC2EDD9}" sibTransId="{E70AB41E-E060-49C8-9A56-8B12A191D723}"/>
    <dgm:cxn modelId="{FD2C9379-670C-4B57-8A19-43938D9033C5}" type="presOf" srcId="{C361C8FE-2EE2-427B-ACDC-D8EABF48D45B}" destId="{3A750557-BEF2-4673-8720-EBBC90D4BF81}" srcOrd="0" destOrd="0" presId="urn:microsoft.com/office/officeart/2005/8/layout/vList5"/>
    <dgm:cxn modelId="{A0FCBC3E-E93F-4FE5-9B55-4990EF6C48CD}" srcId="{D212359A-5983-46D8-932A-0D95E97CD52D}" destId="{BADD4B69-3DE5-4677-90DC-5542016F2213}" srcOrd="2" destOrd="0" parTransId="{D8450B0E-7DF8-4ADA-8D8D-A43EF80AB22E}" sibTransId="{B103FF86-8B7B-4822-81C5-45BE8782B34A}"/>
    <dgm:cxn modelId="{172EDFDD-4D11-404E-8168-170C14CAD448}" type="presOf" srcId="{CEB6F243-3EB6-4786-99D6-8990C97E9415}" destId="{8B6D4FC7-1123-4A3E-B154-FAE296D37DF0}" srcOrd="0" destOrd="0" presId="urn:microsoft.com/office/officeart/2005/8/layout/vList5"/>
    <dgm:cxn modelId="{4A830430-49A7-4E54-A488-EB53F4C8119F}" type="presOf" srcId="{05BEC175-D0FD-4E9A-B2EF-B8145EDD660B}" destId="{79DB1DF2-B5F3-429A-A6A3-DBB634E4D8EF}" srcOrd="0" destOrd="0" presId="urn:microsoft.com/office/officeart/2005/8/layout/vList5"/>
    <dgm:cxn modelId="{A9C0A7AC-9370-43CE-AB17-5BA426BBFCA2}" type="presOf" srcId="{D212359A-5983-46D8-932A-0D95E97CD52D}" destId="{564562EC-68F0-43B7-A4F8-8124D5B28CCF}" srcOrd="0" destOrd="0" presId="urn:microsoft.com/office/officeart/2005/8/layout/vList5"/>
    <dgm:cxn modelId="{3A66B0B6-307E-4C5E-B0B4-4A718A08CA3E}" srcId="{CEB6F243-3EB6-4786-99D6-8990C97E9415}" destId="{7F92160F-441E-468C-B6C0-3017B6228BD3}" srcOrd="0" destOrd="0" parTransId="{803B54AC-2443-481E-B6C2-358AB39E117E}" sibTransId="{3C2DB769-5482-439E-9472-9068A6F5CCF6}"/>
    <dgm:cxn modelId="{60166469-F89E-4BAE-AFF4-537AA51D38F3}" type="presOf" srcId="{BADD4B69-3DE5-4677-90DC-5542016F2213}" destId="{1562E485-7F24-412C-BA41-5669F834821E}" srcOrd="0" destOrd="0" presId="urn:microsoft.com/office/officeart/2005/8/layout/vList5"/>
    <dgm:cxn modelId="{44D06A0A-B52B-4FAB-A348-7F85CD4CF13E}" type="presParOf" srcId="{564562EC-68F0-43B7-A4F8-8124D5B28CCF}" destId="{17CD0B4A-0CCA-4E4D-929D-98FF89C9D86B}" srcOrd="0" destOrd="0" presId="urn:microsoft.com/office/officeart/2005/8/layout/vList5"/>
    <dgm:cxn modelId="{2C3C3F15-35BD-4E7E-9644-CBEC26C59770}" type="presParOf" srcId="{17CD0B4A-0CCA-4E4D-929D-98FF89C9D86B}" destId="{3A750557-BEF2-4673-8720-EBBC90D4BF81}" srcOrd="0" destOrd="0" presId="urn:microsoft.com/office/officeart/2005/8/layout/vList5"/>
    <dgm:cxn modelId="{BD416F2E-E13D-4331-A660-AF0A645FD33B}" type="presParOf" srcId="{17CD0B4A-0CCA-4E4D-929D-98FF89C9D86B}" destId="{79DB1DF2-B5F3-429A-A6A3-DBB634E4D8EF}" srcOrd="1" destOrd="0" presId="urn:microsoft.com/office/officeart/2005/8/layout/vList5"/>
    <dgm:cxn modelId="{32740D87-1B61-4161-994A-F182DC1C712F}" type="presParOf" srcId="{564562EC-68F0-43B7-A4F8-8124D5B28CCF}" destId="{13F80EF3-1253-4498-B7E0-BE6F6DCA9D60}" srcOrd="1" destOrd="0" presId="urn:microsoft.com/office/officeart/2005/8/layout/vList5"/>
    <dgm:cxn modelId="{54F66F4F-CCA6-451E-85E9-23E24B60A84A}" type="presParOf" srcId="{564562EC-68F0-43B7-A4F8-8124D5B28CCF}" destId="{6E3C7E8F-0922-4483-85F5-B4B4E81B9AB4}" srcOrd="2" destOrd="0" presId="urn:microsoft.com/office/officeart/2005/8/layout/vList5"/>
    <dgm:cxn modelId="{2A150A5F-6A17-4B40-BC2D-5BA0CC47E3CE}" type="presParOf" srcId="{6E3C7E8F-0922-4483-85F5-B4B4E81B9AB4}" destId="{8B6D4FC7-1123-4A3E-B154-FAE296D37DF0}" srcOrd="0" destOrd="0" presId="urn:microsoft.com/office/officeart/2005/8/layout/vList5"/>
    <dgm:cxn modelId="{E78CD6EE-A43C-4ABB-8B29-2F0926BC5FA2}" type="presParOf" srcId="{6E3C7E8F-0922-4483-85F5-B4B4E81B9AB4}" destId="{087B36D1-CB3D-428E-80FD-870E7246432A}" srcOrd="1" destOrd="0" presId="urn:microsoft.com/office/officeart/2005/8/layout/vList5"/>
    <dgm:cxn modelId="{491EE4DC-83BC-448A-B547-F8131F746ABE}" type="presParOf" srcId="{564562EC-68F0-43B7-A4F8-8124D5B28CCF}" destId="{3F801777-86D5-4A1E-8AC4-C396CF276D33}" srcOrd="3" destOrd="0" presId="urn:microsoft.com/office/officeart/2005/8/layout/vList5"/>
    <dgm:cxn modelId="{ACEE9920-CCD8-4800-8DE1-C217D9C764A9}" type="presParOf" srcId="{564562EC-68F0-43B7-A4F8-8124D5B28CCF}" destId="{CD1F769B-6CB2-4E9C-92A0-252CE1A9B1F4}" srcOrd="4" destOrd="0" presId="urn:microsoft.com/office/officeart/2005/8/layout/vList5"/>
    <dgm:cxn modelId="{BF50CFED-73BE-4C65-A1C3-4E02E9B95BFF}" type="presParOf" srcId="{CD1F769B-6CB2-4E9C-92A0-252CE1A9B1F4}" destId="{1562E485-7F24-412C-BA41-5669F834821E}" srcOrd="0" destOrd="0" presId="urn:microsoft.com/office/officeart/2005/8/layout/vList5"/>
    <dgm:cxn modelId="{BC2CE2B0-8227-4240-BF3C-F1515D4294F8}" type="presParOf" srcId="{564562EC-68F0-43B7-A4F8-8124D5B28CCF}" destId="{220282B7-AB92-4B5E-98A9-7F6BCACF3DE6}" srcOrd="5" destOrd="0" presId="urn:microsoft.com/office/officeart/2005/8/layout/vList5"/>
    <dgm:cxn modelId="{689F51A6-EE18-4FB0-8DD6-0E9BFA98B77C}" type="presParOf" srcId="{564562EC-68F0-43B7-A4F8-8124D5B28CCF}" destId="{60589E01-AFAD-4440-984A-6DF81702A72E}" srcOrd="6" destOrd="0" presId="urn:microsoft.com/office/officeart/2005/8/layout/vList5"/>
    <dgm:cxn modelId="{2D255444-610B-4858-A2E1-13702C2B0A0C}" type="presParOf" srcId="{60589E01-AFAD-4440-984A-6DF81702A72E}" destId="{2A74A17B-93C3-46AB-9DB2-87B46045F2E8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BEEAB6-2764-4E7E-BF72-A70CA11CCB49}" type="doc">
      <dgm:prSet loTypeId="urn:microsoft.com/office/officeart/2005/8/layout/vList4#2" loCatId="list" qsTypeId="urn:microsoft.com/office/officeart/2005/8/quickstyle/3d1" qsCatId="3D" csTypeId="urn:microsoft.com/office/officeart/2005/8/colors/accent1_2" csCatId="accent1" phldr="1"/>
      <dgm:spPr/>
    </dgm:pt>
    <dgm:pt modelId="{BD5A9724-F43D-478A-B444-AA28D254BBB0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Прокуратура </a:t>
          </a:r>
          <a:r>
            <a: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12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Могойтуйского</a:t>
          </a:r>
          <a:r>
            <a: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  <a:endParaRPr lang="ru-RU" sz="12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146F2B-404B-4CAC-9A54-7102C0510692}" type="parTrans" cxnId="{E2FD4978-7A70-4D60-B944-E6A7D217A0C0}">
      <dgm:prSet/>
      <dgm:spPr/>
      <dgm:t>
        <a:bodyPr/>
        <a:lstStyle/>
        <a:p>
          <a:endParaRPr lang="ru-RU"/>
        </a:p>
      </dgm:t>
    </dgm:pt>
    <dgm:pt modelId="{C6907726-7722-48B1-8A67-76694CE3BDC7}" type="sibTrans" cxnId="{E2FD4978-7A70-4D60-B944-E6A7D217A0C0}">
      <dgm:prSet/>
      <dgm:spPr/>
      <dgm:t>
        <a:bodyPr/>
        <a:lstStyle/>
        <a:p>
          <a:endParaRPr lang="ru-RU"/>
        </a:p>
      </dgm:t>
    </dgm:pt>
    <dgm:pt modelId="{D031B8B8-BA4D-4A73-997C-1D4441AF38C8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Межмуниципальный отдел МВД России «Агинский»</a:t>
          </a:r>
          <a:endParaRPr lang="ru-RU" sz="12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0D9AA8-D6B8-453B-BF7B-F017A29463BE}" type="parTrans" cxnId="{A5284967-5C52-4E61-8B7F-F42B9CDF546E}">
      <dgm:prSet/>
      <dgm:spPr/>
      <dgm:t>
        <a:bodyPr/>
        <a:lstStyle/>
        <a:p>
          <a:endParaRPr lang="ru-RU"/>
        </a:p>
      </dgm:t>
    </dgm:pt>
    <dgm:pt modelId="{D5F593A7-DB8A-4F09-9990-9C70E2C23BF1}" type="sibTrans" cxnId="{A5284967-5C52-4E61-8B7F-F42B9CDF546E}">
      <dgm:prSet/>
      <dgm:spPr/>
      <dgm:t>
        <a:bodyPr/>
        <a:lstStyle/>
        <a:p>
          <a:endParaRPr lang="ru-RU"/>
        </a:p>
      </dgm:t>
    </dgm:pt>
    <dgm:pt modelId="{8AD8993A-C628-4B4F-9CF9-E10CB87CFEC4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Отдел полиции по</a:t>
          </a:r>
        </a:p>
        <a:p>
          <a:r>
            <a: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ru-RU" sz="12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Могойтуйскому</a:t>
          </a:r>
          <a:r>
            <a: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району</a:t>
          </a:r>
        </a:p>
        <a:p>
          <a:r>
            <a: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МО МВД «Агинский»</a:t>
          </a:r>
          <a:endParaRPr lang="ru-RU" sz="12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47B509-0101-4B13-9D1B-5EBA43A4F27D}" type="parTrans" cxnId="{ED3FCE13-E66B-466B-825B-39C8AC14729B}">
      <dgm:prSet/>
      <dgm:spPr/>
      <dgm:t>
        <a:bodyPr/>
        <a:lstStyle/>
        <a:p>
          <a:endParaRPr lang="ru-RU"/>
        </a:p>
      </dgm:t>
    </dgm:pt>
    <dgm:pt modelId="{9E23D3EA-9339-4BBF-AC69-1EAC307BAFCE}" type="sibTrans" cxnId="{ED3FCE13-E66B-466B-825B-39C8AC14729B}">
      <dgm:prSet/>
      <dgm:spPr/>
      <dgm:t>
        <a:bodyPr/>
        <a:lstStyle/>
        <a:p>
          <a:endParaRPr lang="ru-RU"/>
        </a:p>
      </dgm:t>
    </dgm:pt>
    <dgm:pt modelId="{720AD1EC-27C5-4CFD-A3F4-B4F6E2D26A95}" type="pres">
      <dgm:prSet presAssocID="{AEBEEAB6-2764-4E7E-BF72-A70CA11CCB49}" presName="linear" presStyleCnt="0">
        <dgm:presLayoutVars>
          <dgm:dir/>
          <dgm:resizeHandles val="exact"/>
        </dgm:presLayoutVars>
      </dgm:prSet>
      <dgm:spPr/>
    </dgm:pt>
    <dgm:pt modelId="{30007CD6-2D94-433A-9496-9A48F92F93A7}" type="pres">
      <dgm:prSet presAssocID="{BD5A9724-F43D-478A-B444-AA28D254BBB0}" presName="comp" presStyleCnt="0"/>
      <dgm:spPr/>
    </dgm:pt>
    <dgm:pt modelId="{F0BFACFC-6EEF-4384-B900-756A62AD8A31}" type="pres">
      <dgm:prSet presAssocID="{BD5A9724-F43D-478A-B444-AA28D254BBB0}" presName="box" presStyleLbl="node1" presStyleIdx="0" presStyleCnt="3" custScaleY="72723" custLinFactNeighborY="-6400"/>
      <dgm:spPr/>
      <dgm:t>
        <a:bodyPr/>
        <a:lstStyle/>
        <a:p>
          <a:endParaRPr lang="ru-RU"/>
        </a:p>
      </dgm:t>
    </dgm:pt>
    <dgm:pt modelId="{E7C928D5-DB2F-4602-BD6E-DCA889BAD408}" type="pres">
      <dgm:prSet presAssocID="{BD5A9724-F43D-478A-B444-AA28D254BBB0}" presName="img" presStyleLbl="fgImgPlace1" presStyleIdx="0" presStyleCnt="3" custScaleX="156837" custScaleY="83750" custLinFactNeighborX="-12626" custLinFactNeighborY="374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0ADC825-4C02-4ACF-8DE2-B8791612D95F}" type="pres">
      <dgm:prSet presAssocID="{BD5A9724-F43D-478A-B444-AA28D254BBB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2E5B3-7891-4215-B9E0-995A2185F364}" type="pres">
      <dgm:prSet presAssocID="{C6907726-7722-48B1-8A67-76694CE3BDC7}" presName="spacer" presStyleCnt="0"/>
      <dgm:spPr/>
    </dgm:pt>
    <dgm:pt modelId="{7ADAB8EC-44EA-4E6F-BDCC-80F3FABBF241}" type="pres">
      <dgm:prSet presAssocID="{D031B8B8-BA4D-4A73-997C-1D4441AF38C8}" presName="comp" presStyleCnt="0"/>
      <dgm:spPr/>
    </dgm:pt>
    <dgm:pt modelId="{E6A5EDFD-AD30-451D-93A9-333DFF7B6A8A}" type="pres">
      <dgm:prSet presAssocID="{D031B8B8-BA4D-4A73-997C-1D4441AF38C8}" presName="box" presStyleLbl="node1" presStyleIdx="1" presStyleCnt="3" custScaleY="71050"/>
      <dgm:spPr/>
      <dgm:t>
        <a:bodyPr/>
        <a:lstStyle/>
        <a:p>
          <a:endParaRPr lang="ru-RU"/>
        </a:p>
      </dgm:t>
    </dgm:pt>
    <dgm:pt modelId="{4F066C1C-638F-4527-AF13-E68804376FE9}" type="pres">
      <dgm:prSet presAssocID="{D031B8B8-BA4D-4A73-997C-1D4441AF38C8}" presName="img" presStyleLbl="fgImgPlace1" presStyleIdx="1" presStyleCnt="3" custScaleX="159337" custScaleY="82203" custLinFactNeighborX="2159" custLinFactNeighborY="154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0392688-BAD2-4BC7-9997-F8A3F301D466}" type="pres">
      <dgm:prSet presAssocID="{D031B8B8-BA4D-4A73-997C-1D4441AF38C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2344E-472E-45DD-A1A8-9B41B9B940CD}" type="pres">
      <dgm:prSet presAssocID="{D5F593A7-DB8A-4F09-9990-9C70E2C23BF1}" presName="spacer" presStyleCnt="0"/>
      <dgm:spPr/>
    </dgm:pt>
    <dgm:pt modelId="{75B9222D-FCC3-473A-BCC2-8122C7BB4017}" type="pres">
      <dgm:prSet presAssocID="{8AD8993A-C628-4B4F-9CF9-E10CB87CFEC4}" presName="comp" presStyleCnt="0"/>
      <dgm:spPr/>
    </dgm:pt>
    <dgm:pt modelId="{B9FEFC09-ED39-4BFD-BED3-D99169364A83}" type="pres">
      <dgm:prSet presAssocID="{8AD8993A-C628-4B4F-9CF9-E10CB87CFEC4}" presName="box" presStyleLbl="node1" presStyleIdx="2" presStyleCnt="3" custScaleY="78686"/>
      <dgm:spPr/>
      <dgm:t>
        <a:bodyPr/>
        <a:lstStyle/>
        <a:p>
          <a:endParaRPr lang="ru-RU"/>
        </a:p>
      </dgm:t>
    </dgm:pt>
    <dgm:pt modelId="{5D633703-F573-45EE-9C59-4A4DC6C09FBF}" type="pres">
      <dgm:prSet presAssocID="{8AD8993A-C628-4B4F-9CF9-E10CB87CFEC4}" presName="img" presStyleLbl="fgImgPlace1" presStyleIdx="2" presStyleCnt="3" custScaleX="163656" custScaleY="83784" custLinFactNeighborX="3256" custLinFactNeighborY="-38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C83C5FA-9971-49E8-B064-74CBDA1452A6}" type="pres">
      <dgm:prSet presAssocID="{8AD8993A-C628-4B4F-9CF9-E10CB87CFEC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FD4978-7A70-4D60-B944-E6A7D217A0C0}" srcId="{AEBEEAB6-2764-4E7E-BF72-A70CA11CCB49}" destId="{BD5A9724-F43D-478A-B444-AA28D254BBB0}" srcOrd="0" destOrd="0" parTransId="{AA146F2B-404B-4CAC-9A54-7102C0510692}" sibTransId="{C6907726-7722-48B1-8A67-76694CE3BDC7}"/>
    <dgm:cxn modelId="{263CEB07-B7A8-4B5B-8FF6-672D40E92BA6}" type="presOf" srcId="{BD5A9724-F43D-478A-B444-AA28D254BBB0}" destId="{F0ADC825-4C02-4ACF-8DE2-B8791612D95F}" srcOrd="1" destOrd="0" presId="urn:microsoft.com/office/officeart/2005/8/layout/vList4#2"/>
    <dgm:cxn modelId="{4C23969C-9D78-404C-AB47-9DCDB82C814D}" type="presOf" srcId="{BD5A9724-F43D-478A-B444-AA28D254BBB0}" destId="{F0BFACFC-6EEF-4384-B900-756A62AD8A31}" srcOrd="0" destOrd="0" presId="urn:microsoft.com/office/officeart/2005/8/layout/vList4#2"/>
    <dgm:cxn modelId="{A5284967-5C52-4E61-8B7F-F42B9CDF546E}" srcId="{AEBEEAB6-2764-4E7E-BF72-A70CA11CCB49}" destId="{D031B8B8-BA4D-4A73-997C-1D4441AF38C8}" srcOrd="1" destOrd="0" parTransId="{3D0D9AA8-D6B8-453B-BF7B-F017A29463BE}" sibTransId="{D5F593A7-DB8A-4F09-9990-9C70E2C23BF1}"/>
    <dgm:cxn modelId="{CFF1A0A7-0907-44CD-B2C2-120270FBADBD}" type="presOf" srcId="{D031B8B8-BA4D-4A73-997C-1D4441AF38C8}" destId="{E6A5EDFD-AD30-451D-93A9-333DFF7B6A8A}" srcOrd="0" destOrd="0" presId="urn:microsoft.com/office/officeart/2005/8/layout/vList4#2"/>
    <dgm:cxn modelId="{4456D02C-98EA-4D9E-93B4-675226E3E5A8}" type="presOf" srcId="{8AD8993A-C628-4B4F-9CF9-E10CB87CFEC4}" destId="{0C83C5FA-9971-49E8-B064-74CBDA1452A6}" srcOrd="1" destOrd="0" presId="urn:microsoft.com/office/officeart/2005/8/layout/vList4#2"/>
    <dgm:cxn modelId="{ED3FCE13-E66B-466B-825B-39C8AC14729B}" srcId="{AEBEEAB6-2764-4E7E-BF72-A70CA11CCB49}" destId="{8AD8993A-C628-4B4F-9CF9-E10CB87CFEC4}" srcOrd="2" destOrd="0" parTransId="{1D47B509-0101-4B13-9D1B-5EBA43A4F27D}" sibTransId="{9E23D3EA-9339-4BBF-AC69-1EAC307BAFCE}"/>
    <dgm:cxn modelId="{68821474-A848-4A1D-A786-72A02CCA2253}" type="presOf" srcId="{8AD8993A-C628-4B4F-9CF9-E10CB87CFEC4}" destId="{B9FEFC09-ED39-4BFD-BED3-D99169364A83}" srcOrd="0" destOrd="0" presId="urn:microsoft.com/office/officeart/2005/8/layout/vList4#2"/>
    <dgm:cxn modelId="{F6FAF0FB-CF4A-41A5-A851-874E77E9434B}" type="presOf" srcId="{AEBEEAB6-2764-4E7E-BF72-A70CA11CCB49}" destId="{720AD1EC-27C5-4CFD-A3F4-B4F6E2D26A95}" srcOrd="0" destOrd="0" presId="urn:microsoft.com/office/officeart/2005/8/layout/vList4#2"/>
    <dgm:cxn modelId="{236A4C92-C087-4613-B7A8-372EBD8B7CA8}" type="presOf" srcId="{D031B8B8-BA4D-4A73-997C-1D4441AF38C8}" destId="{E0392688-BAD2-4BC7-9997-F8A3F301D466}" srcOrd="1" destOrd="0" presId="urn:microsoft.com/office/officeart/2005/8/layout/vList4#2"/>
    <dgm:cxn modelId="{2C0401DD-04DB-4694-A606-B2688411974A}" type="presParOf" srcId="{720AD1EC-27C5-4CFD-A3F4-B4F6E2D26A95}" destId="{30007CD6-2D94-433A-9496-9A48F92F93A7}" srcOrd="0" destOrd="0" presId="urn:microsoft.com/office/officeart/2005/8/layout/vList4#2"/>
    <dgm:cxn modelId="{786403C5-3961-462A-A587-AD6E93ABDDD6}" type="presParOf" srcId="{30007CD6-2D94-433A-9496-9A48F92F93A7}" destId="{F0BFACFC-6EEF-4384-B900-756A62AD8A31}" srcOrd="0" destOrd="0" presId="urn:microsoft.com/office/officeart/2005/8/layout/vList4#2"/>
    <dgm:cxn modelId="{666F8E87-A59D-4C16-A263-D96F28F38387}" type="presParOf" srcId="{30007CD6-2D94-433A-9496-9A48F92F93A7}" destId="{E7C928D5-DB2F-4602-BD6E-DCA889BAD408}" srcOrd="1" destOrd="0" presId="urn:microsoft.com/office/officeart/2005/8/layout/vList4#2"/>
    <dgm:cxn modelId="{FE3FF312-D652-4670-8354-3D483EDC4875}" type="presParOf" srcId="{30007CD6-2D94-433A-9496-9A48F92F93A7}" destId="{F0ADC825-4C02-4ACF-8DE2-B8791612D95F}" srcOrd="2" destOrd="0" presId="urn:microsoft.com/office/officeart/2005/8/layout/vList4#2"/>
    <dgm:cxn modelId="{245572BA-7550-4D5B-8501-48EE2D565C27}" type="presParOf" srcId="{720AD1EC-27C5-4CFD-A3F4-B4F6E2D26A95}" destId="{E4F2E5B3-7891-4215-B9E0-995A2185F364}" srcOrd="1" destOrd="0" presId="urn:microsoft.com/office/officeart/2005/8/layout/vList4#2"/>
    <dgm:cxn modelId="{EF818DAC-087B-4E66-A15A-58A43BE0592F}" type="presParOf" srcId="{720AD1EC-27C5-4CFD-A3F4-B4F6E2D26A95}" destId="{7ADAB8EC-44EA-4E6F-BDCC-80F3FABBF241}" srcOrd="2" destOrd="0" presId="urn:microsoft.com/office/officeart/2005/8/layout/vList4#2"/>
    <dgm:cxn modelId="{111FBA64-2A30-47FE-B6D1-D845A97F2DF5}" type="presParOf" srcId="{7ADAB8EC-44EA-4E6F-BDCC-80F3FABBF241}" destId="{E6A5EDFD-AD30-451D-93A9-333DFF7B6A8A}" srcOrd="0" destOrd="0" presId="urn:microsoft.com/office/officeart/2005/8/layout/vList4#2"/>
    <dgm:cxn modelId="{8A9D74FF-C4B9-4364-B398-E107A81195D4}" type="presParOf" srcId="{7ADAB8EC-44EA-4E6F-BDCC-80F3FABBF241}" destId="{4F066C1C-638F-4527-AF13-E68804376FE9}" srcOrd="1" destOrd="0" presId="urn:microsoft.com/office/officeart/2005/8/layout/vList4#2"/>
    <dgm:cxn modelId="{BD0E2276-A002-4A81-8FA7-4B89AA1F9BB5}" type="presParOf" srcId="{7ADAB8EC-44EA-4E6F-BDCC-80F3FABBF241}" destId="{E0392688-BAD2-4BC7-9997-F8A3F301D466}" srcOrd="2" destOrd="0" presId="urn:microsoft.com/office/officeart/2005/8/layout/vList4#2"/>
    <dgm:cxn modelId="{23AF8732-CA9F-4BF1-A1AC-BCB814581431}" type="presParOf" srcId="{720AD1EC-27C5-4CFD-A3F4-B4F6E2D26A95}" destId="{DCB2344E-472E-45DD-A1A8-9B41B9B940CD}" srcOrd="3" destOrd="0" presId="urn:microsoft.com/office/officeart/2005/8/layout/vList4#2"/>
    <dgm:cxn modelId="{3B9C6C4F-D6DF-43BF-B815-07FE4FCA52B2}" type="presParOf" srcId="{720AD1EC-27C5-4CFD-A3F4-B4F6E2D26A95}" destId="{75B9222D-FCC3-473A-BCC2-8122C7BB4017}" srcOrd="4" destOrd="0" presId="urn:microsoft.com/office/officeart/2005/8/layout/vList4#2"/>
    <dgm:cxn modelId="{378A5423-E6ED-4A31-B06B-2BC6FFED2FDB}" type="presParOf" srcId="{75B9222D-FCC3-473A-BCC2-8122C7BB4017}" destId="{B9FEFC09-ED39-4BFD-BED3-D99169364A83}" srcOrd="0" destOrd="0" presId="urn:microsoft.com/office/officeart/2005/8/layout/vList4#2"/>
    <dgm:cxn modelId="{A92BCA28-AAF6-4781-A332-880BDDA19989}" type="presParOf" srcId="{75B9222D-FCC3-473A-BCC2-8122C7BB4017}" destId="{5D633703-F573-45EE-9C59-4A4DC6C09FBF}" srcOrd="1" destOrd="0" presId="urn:microsoft.com/office/officeart/2005/8/layout/vList4#2"/>
    <dgm:cxn modelId="{FBC2DD5E-F0BE-4456-AF04-69AF10007B05}" type="presParOf" srcId="{75B9222D-FCC3-473A-BCC2-8122C7BB4017}" destId="{0C83C5FA-9971-49E8-B064-74CBDA1452A6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272F49-E82A-42FD-A816-00C7EECAF12D}">
      <dsp:nvSpPr>
        <dsp:cNvPr id="0" name=""/>
        <dsp:cNvSpPr/>
      </dsp:nvSpPr>
      <dsp:spPr>
        <a:xfrm>
          <a:off x="2551332" y="129667"/>
          <a:ext cx="5388719" cy="1807194"/>
        </a:xfrm>
        <a:prstGeom prst="round2DiagRect">
          <a:avLst/>
        </a:prstGeom>
        <a:solidFill>
          <a:srgbClr val="F5D483">
            <a:alpha val="90000"/>
          </a:srgb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Проведение финансово-экономической экспертизы проекта бюджета района, городского и сельских поселений на 2025 год и плановый период 2026 и 2027 годов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baseline="0" dirty="0" smtClean="0">
              <a:latin typeface="Times New Roman" pitchFamily="18" charset="0"/>
              <a:cs typeface="Times New Roman" pitchFamily="18" charset="0"/>
            </a:rPr>
            <a:t>Финансово-экономическая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экспертиза проектов муниципальных правовых актов района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/>
        </a:p>
      </dsp:txBody>
      <dsp:txXfrm>
        <a:off x="2551332" y="129667"/>
        <a:ext cx="5388719" cy="1807194"/>
      </dsp:txXfrm>
    </dsp:sp>
    <dsp:sp modelId="{40019EE2-F9C9-486A-89FC-EA3674325D61}">
      <dsp:nvSpPr>
        <dsp:cNvPr id="0" name=""/>
        <dsp:cNvSpPr/>
      </dsp:nvSpPr>
      <dsp:spPr>
        <a:xfrm>
          <a:off x="144014" y="214098"/>
          <a:ext cx="2276222" cy="1554181"/>
        </a:xfrm>
        <a:prstGeom prst="homePlate">
          <a:avLst/>
        </a:prstGeom>
        <a:solidFill>
          <a:srgbClr val="F5D483"/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   Предварительный контроль</a:t>
          </a:r>
          <a:endParaRPr lang="ru-RU" sz="15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4014" y="214098"/>
        <a:ext cx="2276222" cy="1554181"/>
      </dsp:txXfrm>
    </dsp:sp>
    <dsp:sp modelId="{7823D22D-1004-483F-8865-A8B7C5BC4328}">
      <dsp:nvSpPr>
        <dsp:cNvPr id="0" name=""/>
        <dsp:cNvSpPr/>
      </dsp:nvSpPr>
      <dsp:spPr>
        <a:xfrm>
          <a:off x="2581200" y="2027343"/>
          <a:ext cx="5371762" cy="2183847"/>
        </a:xfrm>
        <a:prstGeom prst="round2DiagRect">
          <a:avLst/>
        </a:prstGeom>
        <a:solidFill>
          <a:schemeClr val="bg1">
            <a:lumMod val="75000"/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-1932354"/>
              <a:satOff val="-7827"/>
              <a:lumOff val="-648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40000"/>
              <a:alpha val="90000"/>
              <a:hueOff val="-1932354"/>
              <a:satOff val="-7827"/>
              <a:lumOff val="-64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Внешняя проверка отчета района, городского и сельских поселений и главных администраторов бюджетных средств об исполнении бюджета за 2023 год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Мониторинги в части анализа и контроля исполнения бюджета района в текущем финансовом году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Тематические (контрольные и экспертно-аналитические) мероприят</a:t>
          </a: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ия</a:t>
          </a:r>
        </a:p>
      </dsp:txBody>
      <dsp:txXfrm>
        <a:off x="2581200" y="2027343"/>
        <a:ext cx="5371762" cy="2183847"/>
      </dsp:txXfrm>
    </dsp:sp>
    <dsp:sp modelId="{084FE061-31D6-4D70-B3F6-421F991A5292}">
      <dsp:nvSpPr>
        <dsp:cNvPr id="0" name=""/>
        <dsp:cNvSpPr/>
      </dsp:nvSpPr>
      <dsp:spPr>
        <a:xfrm>
          <a:off x="144014" y="2495193"/>
          <a:ext cx="2293180" cy="1493117"/>
        </a:xfrm>
        <a:prstGeom prst="homePlate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-1137357"/>
              <a:satOff val="-4689"/>
              <a:lumOff val="-98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Последующий контроль</a:t>
          </a:r>
          <a:endParaRPr lang="ru-RU" sz="15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4014" y="2495193"/>
        <a:ext cx="2293180" cy="14931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BFACFC-6EEF-4384-B900-756A62AD8A31}">
      <dsp:nvSpPr>
        <dsp:cNvPr id="0" name=""/>
        <dsp:cNvSpPr/>
      </dsp:nvSpPr>
      <dsp:spPr>
        <a:xfrm>
          <a:off x="0" y="0"/>
          <a:ext cx="2428892" cy="77997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Совет             муниципального района «Могойтуйский район</a:t>
          </a:r>
          <a:r>
            <a:rPr lang="ru-RU" sz="10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0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776" y="0"/>
        <a:ext cx="1865115" cy="779978"/>
      </dsp:txXfrm>
    </dsp:sp>
    <dsp:sp modelId="{E7C928D5-DB2F-4602-BD6E-DCA889BAD408}">
      <dsp:nvSpPr>
        <dsp:cNvPr id="0" name=""/>
        <dsp:cNvSpPr/>
      </dsp:nvSpPr>
      <dsp:spPr>
        <a:xfrm>
          <a:off x="77997" y="77997"/>
          <a:ext cx="485778" cy="6239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6A5EDFD-AD30-451D-93A9-333DFF7B6A8A}">
      <dsp:nvSpPr>
        <dsp:cNvPr id="0" name=""/>
        <dsp:cNvSpPr/>
      </dsp:nvSpPr>
      <dsp:spPr>
        <a:xfrm>
          <a:off x="0" y="864099"/>
          <a:ext cx="2428892" cy="77997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по финансам администрации района</a:t>
          </a:r>
          <a:endParaRPr lang="ru-RU" sz="12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776" y="864099"/>
        <a:ext cx="1865115" cy="779978"/>
      </dsp:txXfrm>
    </dsp:sp>
    <dsp:sp modelId="{4F066C1C-638F-4527-AF13-E68804376FE9}">
      <dsp:nvSpPr>
        <dsp:cNvPr id="0" name=""/>
        <dsp:cNvSpPr/>
      </dsp:nvSpPr>
      <dsp:spPr>
        <a:xfrm>
          <a:off x="77997" y="935974"/>
          <a:ext cx="485778" cy="6239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9FEFC09-ED39-4BFD-BED3-D99169364A83}">
      <dsp:nvSpPr>
        <dsp:cNvPr id="0" name=""/>
        <dsp:cNvSpPr/>
      </dsp:nvSpPr>
      <dsp:spPr>
        <a:xfrm>
          <a:off x="0" y="1715953"/>
          <a:ext cx="2428892" cy="77997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Федерального казначейства по Забайкальскому краю</a:t>
          </a:r>
          <a:endParaRPr lang="ru-RU" sz="12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776" y="1715953"/>
        <a:ext cx="1865115" cy="779978"/>
      </dsp:txXfrm>
    </dsp:sp>
    <dsp:sp modelId="{5D633703-F573-45EE-9C59-4A4DC6C09FBF}">
      <dsp:nvSpPr>
        <dsp:cNvPr id="0" name=""/>
        <dsp:cNvSpPr/>
      </dsp:nvSpPr>
      <dsp:spPr>
        <a:xfrm>
          <a:off x="77997" y="1793951"/>
          <a:ext cx="485778" cy="6239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B29D750-1C59-411E-9421-EBD4E5202607}">
      <dsp:nvSpPr>
        <dsp:cNvPr id="0" name=""/>
        <dsp:cNvSpPr/>
      </dsp:nvSpPr>
      <dsp:spPr>
        <a:xfrm>
          <a:off x="0" y="2573930"/>
          <a:ext cx="2428892" cy="779978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инспекция </a:t>
          </a:r>
          <a:r>
            <a:rPr lang="ru-RU" sz="12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Гостехнадзора</a:t>
          </a:r>
          <a:r>
            <a:rPr lang="ru-RU" sz="1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Забайкальского края</a:t>
          </a:r>
          <a:endParaRPr lang="ru-RU" sz="12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776" y="2573930"/>
        <a:ext cx="1865115" cy="779978"/>
      </dsp:txXfrm>
    </dsp:sp>
    <dsp:sp modelId="{762EA14B-4B7E-4621-BE0A-4FABD8E9B069}">
      <dsp:nvSpPr>
        <dsp:cNvPr id="0" name=""/>
        <dsp:cNvSpPr/>
      </dsp:nvSpPr>
      <dsp:spPr>
        <a:xfrm>
          <a:off x="27744" y="2651928"/>
          <a:ext cx="586285" cy="6239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DB1DF2-B5F3-429A-A6A3-DBB634E4D8EF}">
      <dsp:nvSpPr>
        <dsp:cNvPr id="0" name=""/>
        <dsp:cNvSpPr/>
      </dsp:nvSpPr>
      <dsp:spPr>
        <a:xfrm rot="5400000">
          <a:off x="1429882" y="-469696"/>
          <a:ext cx="734995" cy="1691651"/>
        </a:xfrm>
        <a:prstGeom prst="round2SameRect">
          <a:avLst/>
        </a:prstGeom>
        <a:solidFill>
          <a:srgbClr val="F3A3DC"/>
        </a:solidFill>
        <a:ln w="25400" cap="flat" cmpd="sng" algn="ctr">
          <a:noFill/>
          <a:prstDash val="solid"/>
        </a:ln>
        <a:effectLst>
          <a:innerShdw blurRad="40005" dist="22860" dir="5400000">
            <a:schemeClr val="tx1">
              <a:alpha val="35000"/>
            </a:scheme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Контрольно-счетная   палата Забайкальского края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1429882" y="-469696"/>
        <a:ext cx="734995" cy="1691651"/>
      </dsp:txXfrm>
    </dsp:sp>
    <dsp:sp modelId="{3A750557-BEF2-4673-8720-EBBC90D4BF81}">
      <dsp:nvSpPr>
        <dsp:cNvPr id="0" name=""/>
        <dsp:cNvSpPr/>
      </dsp:nvSpPr>
      <dsp:spPr>
        <a:xfrm>
          <a:off x="0" y="0"/>
          <a:ext cx="951554" cy="75216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>
        <a:off x="0" y="0"/>
        <a:ext cx="951554" cy="752168"/>
      </dsp:txXfrm>
    </dsp:sp>
    <dsp:sp modelId="{087B36D1-CB3D-428E-80FD-870E7246432A}">
      <dsp:nvSpPr>
        <dsp:cNvPr id="0" name=""/>
        <dsp:cNvSpPr/>
      </dsp:nvSpPr>
      <dsp:spPr>
        <a:xfrm rot="5400000">
          <a:off x="1450749" y="333557"/>
          <a:ext cx="693229" cy="1689999"/>
        </a:xfrm>
        <a:prstGeom prst="round2SameRect">
          <a:avLst/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chemeClr val="tx1">
              <a:lumMod val="65000"/>
              <a:lumOff val="35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Органы внешнего муниципального финансового контроля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1450749" y="333557"/>
        <a:ext cx="693229" cy="1689999"/>
      </dsp:txXfrm>
    </dsp:sp>
    <dsp:sp modelId="{8B6D4FC7-1123-4A3E-B154-FAE296D37DF0}">
      <dsp:nvSpPr>
        <dsp:cNvPr id="0" name=""/>
        <dsp:cNvSpPr/>
      </dsp:nvSpPr>
      <dsp:spPr>
        <a:xfrm>
          <a:off x="0" y="804274"/>
          <a:ext cx="952364" cy="74856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804274"/>
        <a:ext cx="952364" cy="748566"/>
      </dsp:txXfrm>
    </dsp:sp>
    <dsp:sp modelId="{1562E485-7F24-412C-BA41-5669F834821E}">
      <dsp:nvSpPr>
        <dsp:cNvPr id="0" name=""/>
        <dsp:cNvSpPr/>
      </dsp:nvSpPr>
      <dsp:spPr>
        <a:xfrm>
          <a:off x="994762" y="1670769"/>
          <a:ext cx="1648443" cy="9723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Управление Федеральной налоговой службы по Забайкальскому краю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94762" y="1670769"/>
        <a:ext cx="1648443" cy="972397"/>
      </dsp:txXfrm>
    </dsp:sp>
    <dsp:sp modelId="{2A74A17B-93C3-46AB-9DB2-87B46045F2E8}">
      <dsp:nvSpPr>
        <dsp:cNvPr id="0" name=""/>
        <dsp:cNvSpPr/>
      </dsp:nvSpPr>
      <dsp:spPr>
        <a:xfrm>
          <a:off x="0" y="1656182"/>
          <a:ext cx="953295" cy="942494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656182"/>
        <a:ext cx="953295" cy="94249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BFACFC-6EEF-4384-B900-756A62AD8A31}">
      <dsp:nvSpPr>
        <dsp:cNvPr id="0" name=""/>
        <dsp:cNvSpPr/>
      </dsp:nvSpPr>
      <dsp:spPr>
        <a:xfrm>
          <a:off x="7759" y="0"/>
          <a:ext cx="2500330" cy="92062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Прокуратура </a:t>
          </a:r>
          <a:r>
            <a:rPr lang="en-US" sz="1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12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Могойтуйского</a:t>
          </a:r>
          <a:r>
            <a:rPr lang="ru-RU" sz="1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  <a:endParaRPr lang="ru-RU" sz="12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4418" y="0"/>
        <a:ext cx="1873670" cy="920623"/>
      </dsp:txXfrm>
    </dsp:sp>
    <dsp:sp modelId="{E7C928D5-DB2F-4602-BD6E-DCA889BAD408}">
      <dsp:nvSpPr>
        <dsp:cNvPr id="0" name=""/>
        <dsp:cNvSpPr/>
      </dsp:nvSpPr>
      <dsp:spPr>
        <a:xfrm>
          <a:off x="-7759" y="74182"/>
          <a:ext cx="784288" cy="8481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6A5EDFD-AD30-451D-93A9-333DFF7B6A8A}">
      <dsp:nvSpPr>
        <dsp:cNvPr id="0" name=""/>
        <dsp:cNvSpPr/>
      </dsp:nvSpPr>
      <dsp:spPr>
        <a:xfrm>
          <a:off x="10884" y="1047216"/>
          <a:ext cx="2500330" cy="89944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Межмуниципальный отдел МВД России «Агинский»</a:t>
          </a:r>
          <a:endParaRPr lang="ru-RU" sz="12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7543" y="1047216"/>
        <a:ext cx="1873670" cy="899444"/>
      </dsp:txXfrm>
    </dsp:sp>
    <dsp:sp modelId="{4F066C1C-638F-4527-AF13-E68804376FE9}">
      <dsp:nvSpPr>
        <dsp:cNvPr id="0" name=""/>
        <dsp:cNvSpPr/>
      </dsp:nvSpPr>
      <dsp:spPr>
        <a:xfrm>
          <a:off x="-88" y="1096322"/>
          <a:ext cx="796790" cy="8325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9FEFC09-ED39-4BFD-BED3-D99169364A83}">
      <dsp:nvSpPr>
        <dsp:cNvPr id="0" name=""/>
        <dsp:cNvSpPr/>
      </dsp:nvSpPr>
      <dsp:spPr>
        <a:xfrm>
          <a:off x="16283" y="2073254"/>
          <a:ext cx="2500330" cy="99611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ru-RU" sz="1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Отдел полиции по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ru-RU" sz="12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Могойтуйскому</a:t>
          </a:r>
          <a:r>
            <a:rPr lang="ru-RU" sz="1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району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МО МВД «Агинский»</a:t>
          </a:r>
          <a:endParaRPr lang="ru-RU" sz="12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2943" y="2073254"/>
        <a:ext cx="1873670" cy="996110"/>
      </dsp:txXfrm>
    </dsp:sp>
    <dsp:sp modelId="{5D633703-F573-45EE-9C59-4A4DC6C09FBF}">
      <dsp:nvSpPr>
        <dsp:cNvPr id="0" name=""/>
        <dsp:cNvSpPr/>
      </dsp:nvSpPr>
      <dsp:spPr>
        <a:xfrm>
          <a:off x="-1" y="2143141"/>
          <a:ext cx="818388" cy="8485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5534E-240A-4850-B226-FA9EBE690231}" type="datetimeFigureOut">
              <a:rPr lang="ru-RU" smtClean="0"/>
              <a:pPr/>
              <a:t>27.02.2025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72BB3-91EB-4C48-845E-46D862DD65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72BB3-91EB-4C48-845E-46D862DD65C7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275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32FC163-D114-433D-AB21-4C706D99E65F}" type="datetime1">
              <a:rPr lang="ru-RU" smtClean="0"/>
              <a:pPr/>
              <a:t>27.02.2025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F1B9C2A-E006-4B10-9108-677CBC829A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41D3-70DC-4D04-9A7C-9B918C6B68F9}" type="datetime1">
              <a:rPr lang="ru-RU" smtClean="0"/>
              <a:pPr/>
              <a:t>27.02.2025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9C2A-E006-4B10-9108-677CBC829A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7182-7F5D-4C14-8FEB-1C37F586F243}" type="datetime1">
              <a:rPr lang="ru-RU" smtClean="0"/>
              <a:pPr/>
              <a:t>27.02.2025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9C2A-E006-4B10-9108-677CBC829A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8074395-BB93-4BCE-B449-70648B14D3BD}" type="datetime1">
              <a:rPr lang="ru-RU" smtClean="0"/>
              <a:pPr/>
              <a:t>27.02.2025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9C2A-E006-4B10-9108-677CBC829A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E34E4A7-A7A1-4574-9996-D5F76897CCCE}" type="datetime1">
              <a:rPr lang="ru-RU" smtClean="0"/>
              <a:pPr/>
              <a:t>27.02.2025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F1B9C2A-E006-4B10-9108-677CBC829A9B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C0E79AD-CD8A-4C9C-B0B9-5623F59224C2}" type="datetime1">
              <a:rPr lang="ru-RU" smtClean="0"/>
              <a:pPr/>
              <a:t>27.02.2025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F1B9C2A-E006-4B10-9108-677CBC829A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665F36F-5395-435C-89AF-64CBC7D440FE}" type="datetime1">
              <a:rPr lang="ru-RU" smtClean="0"/>
              <a:pPr/>
              <a:t>27.02.2025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F1B9C2A-E006-4B10-9108-677CBC829A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F3E8-47B5-4EA8-A1FC-7EE687FDC0A9}" type="datetime1">
              <a:rPr lang="ru-RU" smtClean="0"/>
              <a:pPr/>
              <a:t>27.02.2025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9C2A-E006-4B10-9108-677CBC829A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EA2D94C-5228-4267-BF50-2D697C7D6EAD}" type="datetime1">
              <a:rPr lang="ru-RU" smtClean="0"/>
              <a:pPr/>
              <a:t>27.02.2025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F1B9C2A-E006-4B10-9108-677CBC829A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1DA5680-BAA0-4686-9FCF-E79716CC2621}" type="datetime1">
              <a:rPr lang="ru-RU" smtClean="0"/>
              <a:pPr/>
              <a:t>27.02.2025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F1B9C2A-E006-4B10-9108-677CBC829A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2FFE85E-6C94-4C99-ACDD-4DF6E344D5AE}" type="datetime1">
              <a:rPr lang="ru-RU" smtClean="0"/>
              <a:pPr/>
              <a:t>27.02.2025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F1B9C2A-E006-4B10-9108-677CBC829A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93671D1-7FD5-4A59-8E30-D2C5A85D8252}" type="datetime1">
              <a:rPr lang="ru-RU" smtClean="0"/>
              <a:pPr/>
              <a:t>27.02.2025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F1B9C2A-E006-4B10-9108-677CBC829A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3.jpe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5688632"/>
          </a:xfr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ОТЧЁТ  О ДЕЯТЕЛЬНОСТИ</a:t>
            </a:r>
            <a:br>
              <a:rPr lang="ru-RU" sz="31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КОНТРОЛЬНО-СЧЕТНОЙ ПАЛАТЫ МУНИЦИПАЛЬНОГО РАЙОНА «МОГОЙТУЙСКИЙ РАЙОН»</a:t>
            </a:r>
            <a:br>
              <a:rPr lang="ru-RU" sz="31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ЗА 2024 ГОД</a:t>
            </a:r>
            <a:r>
              <a:rPr lang="ru-RU" sz="2800" dirty="0" smtClean="0">
                <a:solidFill>
                  <a:srgbClr val="80008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80008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80008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80008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80008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80008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800080"/>
                </a:solidFill>
                <a:latin typeface="Garamond" pitchFamily="18" charset="0"/>
              </a:rPr>
              <a:t>пгт.Могойтуй</a:t>
            </a:r>
            <a:br>
              <a:rPr lang="ru-RU" sz="2000" dirty="0" smtClean="0">
                <a:solidFill>
                  <a:srgbClr val="800080"/>
                </a:solidFill>
                <a:latin typeface="Garamond" pitchFamily="18" charset="0"/>
              </a:rPr>
            </a:br>
            <a:r>
              <a:rPr lang="ru-RU" sz="2000" dirty="0" smtClean="0">
                <a:solidFill>
                  <a:srgbClr val="800080"/>
                </a:solidFill>
                <a:latin typeface="Garamond" pitchFamily="18" charset="0"/>
              </a:rPr>
              <a:t>2025 год</a:t>
            </a:r>
            <a:endParaRPr lang="ru-RU" sz="2000" dirty="0">
              <a:solidFill>
                <a:srgbClr val="80008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800" y="711727"/>
            <a:ext cx="8640960" cy="1368152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just"/>
            <a:r>
              <a:rPr lang="ru-RU" sz="1500" dirty="0" smtClean="0">
                <a:ln w="6350"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ln w="6350"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sz="1500" dirty="0">
                <a:ln w="6350"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установленного порядка управления и распоряжения имуществом, находящегося в муниципальной собственности и проведение аудита в сфере закупок товаров, работ и услуг в соответствии с Федеральным Законом от 5 апреля 2013 года № 44-ФЗ «О контрактной системе в сфере закупок товаров, работ, услуг для обеспечения государственных и муниципальных услуг» в Администрациях сельских поселений «Зугалай», «Хара-Шибирь» и «Боржигантай»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872" y="2362600"/>
            <a:ext cx="8507288" cy="424847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itchFamily="18" charset="0"/>
            </a:endParaRPr>
          </a:p>
          <a:p>
            <a:pPr>
              <a:buNone/>
            </a:pPr>
            <a:endParaRPr lang="ru-RU" sz="1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itchFamily="18" charset="0"/>
            </a:endParaRPr>
          </a:p>
          <a:p>
            <a:pPr>
              <a:buNone/>
            </a:pPr>
            <a:endParaRPr lang="ru-RU" sz="1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itchFamily="18" charset="0"/>
            </a:endParaRPr>
          </a:p>
          <a:p>
            <a:pPr>
              <a:buNone/>
            </a:pPr>
            <a:endParaRPr lang="ru-RU" sz="1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itchFamily="18" charset="0"/>
            </a:endParaRPr>
          </a:p>
          <a:p>
            <a:pPr>
              <a:buNone/>
            </a:pPr>
            <a:endParaRPr lang="ru-RU" sz="1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itchFamily="18" charset="0"/>
            </a:endParaRPr>
          </a:p>
          <a:p>
            <a:pPr>
              <a:buNone/>
            </a:pPr>
            <a:r>
              <a:rPr lang="ru-RU" sz="1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>По результатам контрольных мероприятий установлено: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> </a:t>
            </a:r>
            <a:r>
              <a:rPr lang="ru-RU" sz="15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>финансовые нарушения </a:t>
            </a:r>
            <a:r>
              <a:rPr lang="ru-RU" sz="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>на сумму  </a:t>
            </a:r>
            <a:r>
              <a:rPr lang="ru-RU" sz="1500" b="1" dirty="0" smtClean="0">
                <a:latin typeface="Cambria" pitchFamily="18" charset="0"/>
              </a:rPr>
              <a:t>1577,5 </a:t>
            </a:r>
            <a:r>
              <a:rPr lang="ru-RU" sz="1500" dirty="0" smtClean="0">
                <a:ln w="0"/>
                <a:latin typeface="Cambria" pitchFamily="18" charset="0"/>
              </a:rPr>
              <a:t>тыс.руб.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> </a:t>
            </a:r>
            <a:r>
              <a:rPr lang="ru-RU" sz="15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>нефинансовые нарушения: </a:t>
            </a:r>
            <a:r>
              <a:rPr lang="ru-RU" sz="1500" dirty="0" smtClean="0">
                <a:ln w="0"/>
                <a:latin typeface="Cambria" pitchFamily="18" charset="0"/>
              </a:rPr>
              <a:t>недостатки в ведении реестра муниципального имущества, н</a:t>
            </a:r>
            <a:r>
              <a:rPr lang="ru-RU" sz="1500" dirty="0" smtClean="0">
                <a:latin typeface="Cambria" pitchFamily="18" charset="0"/>
              </a:rPr>
              <a:t>арушения ведения бухгалтерского учета и составления отчетности, нарушение требований, предъявляемых к оформлению фактов хозяйственной жизни экономического субъекта, отсутствие  или недостатки нормативных документов регламентирующих использование муниципального имущества, </a:t>
            </a:r>
            <a:r>
              <a:rPr lang="ru-RU" sz="1500" dirty="0" smtClean="0">
                <a:latin typeface="Cambria Math" pitchFamily="18" charset="0"/>
                <a:ea typeface="Cambria Math" pitchFamily="18" charset="0"/>
              </a:rPr>
              <a:t>нарушения действующего законодательства в сфере закупок.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Cambria" pitchFamily="18" charset="0"/>
              </a:rPr>
              <a:t>Внесены 3 представления о принятии конкретных мер по устранению и недопущению нарушений законодательства. Составлен протокол об административном правонарушении,  должностное лицо привлечено к административной ответственности.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ln w="0"/>
              <a:latin typeface="Cambria" pitchFamily="18" charset="0"/>
            </a:endParaRPr>
          </a:p>
          <a:p>
            <a:pPr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502920" cy="301752"/>
          </a:xfrm>
        </p:spPr>
        <p:txBody>
          <a:bodyPr/>
          <a:lstStyle/>
          <a:p>
            <a:fld id="{1F1B9C2A-E006-4B10-9108-677CBC829A9B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5" name="Рисунок 4" descr="Герб Могойтуйского района | Геральдика.р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499"/>
            <a:ext cx="6115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611560" y="299845"/>
            <a:ext cx="802838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Контрольно-счетная палата муниципального района «Могойтуйский район»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Рисунок 6" descr="V:\2024\Проверка СП Боржигантай\фото\IMG202411201505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795" y="2217930"/>
            <a:ext cx="19178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V:\2024\Проверка СП Зугалай\фото\IMG202402011108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0830" y="2237848"/>
            <a:ext cx="2016224" cy="156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AppData\Local\Microsoft\Windows\Temporary Internet Files\Content.Word\IMG_464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237848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6764"/>
            <a:ext cx="8640960" cy="936104"/>
          </a:xfr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n w="6350"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отдельных вопросов финансово-хозяйственной деятельности и соблюдения бюджетного законодательства в МАОУ «Цаган-Челутайская СОШ им.Ц-Б.Бадмаева», МОУ «Могойтуйская СОШ № 2 им.Ю.Б.Шагдарова», МОУ «Хилинская СОШ» и МАДОУ «Ага-Хангильский детский сад «Солнышко». </a:t>
            </a:r>
            <a:endParaRPr lang="ru-RU" sz="1600" dirty="0">
              <a:ln w="6350"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Герб Могойтуйского района | Геральдика.р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499"/>
            <a:ext cx="6115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611560" y="299845"/>
            <a:ext cx="802838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Контрольно-счетная палата муниципального района «Могойтуйский район»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22358" y="5157192"/>
            <a:ext cx="7128792" cy="1152128"/>
          </a:xfrm>
          <a:prstGeom prst="round1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85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Объем бюджетных средств  </a:t>
            </a:r>
            <a:r>
              <a:rPr lang="ru-RU" sz="2400" b="1" dirty="0" smtClean="0">
                <a:solidFill>
                  <a:schemeClr val="tx1"/>
                </a:solidFill>
              </a:rPr>
              <a:t>20 488,8 </a:t>
            </a:r>
            <a:r>
              <a:rPr lang="ru-RU" sz="2400" dirty="0" smtClean="0">
                <a:solidFill>
                  <a:schemeClr val="tx1"/>
                </a:solidFill>
              </a:rPr>
              <a:t>тыс.руб.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Объем финансовых нарушений </a:t>
            </a:r>
            <a:r>
              <a:rPr lang="ru-RU" sz="2400" b="1" dirty="0" smtClean="0">
                <a:solidFill>
                  <a:schemeClr val="tx1"/>
                </a:solidFill>
              </a:rPr>
              <a:t>610,2 </a:t>
            </a:r>
            <a:r>
              <a:rPr lang="ru-RU" sz="2400" dirty="0" smtClean="0">
                <a:solidFill>
                  <a:schemeClr val="tx1"/>
                </a:solidFill>
              </a:rPr>
              <a:t>тыс.руб. </a:t>
            </a: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502920" cy="301752"/>
          </a:xfrm>
        </p:spPr>
        <p:txBody>
          <a:bodyPr/>
          <a:lstStyle/>
          <a:p>
            <a:fld id="{1F1B9C2A-E006-4B10-9108-677CBC829A9B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8976" y="1835879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> </a:t>
            </a:r>
            <a:r>
              <a:rPr lang="ru-RU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itchFamily="18" charset="0"/>
                <a:ea typeface="Cambria Math" pitchFamily="18" charset="0"/>
              </a:rPr>
              <a:t>финансовые нарушения: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неэффективное использование бюджетных средств, обусловленное оплатой пени по налогам и взносам, штрафов за счет средств субсидии на выполнение муниципального задания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itchFamily="18" charset="0"/>
                <a:ea typeface="Cambria Math" pitchFamily="18" charset="0"/>
              </a:rPr>
              <a:t> на сумму </a:t>
            </a: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69,7 </a:t>
            </a:r>
            <a:r>
              <a:rPr lang="ru-RU" dirty="0" smtClean="0">
                <a:ln w="0"/>
                <a:latin typeface="Cambria Math" pitchFamily="18" charset="0"/>
                <a:ea typeface="Cambria Math" pitchFamily="18" charset="0"/>
              </a:rPr>
              <a:t>тыс.руб.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; нарушения в начислении и выплате заработной платы и отпускных 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itchFamily="18" charset="0"/>
                <a:ea typeface="Cambria Math" pitchFamily="18" charset="0"/>
              </a:rPr>
              <a:t>на сумму </a:t>
            </a: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540,5 </a:t>
            </a:r>
            <a:r>
              <a:rPr lang="ru-RU" dirty="0" smtClean="0">
                <a:ln w="0"/>
                <a:latin typeface="Cambria Math" pitchFamily="18" charset="0"/>
                <a:ea typeface="Cambria Math" pitchFamily="18" charset="0"/>
              </a:rPr>
              <a:t>тыс.руб.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itchFamily="18" charset="0"/>
                <a:ea typeface="Cambria Math" pitchFamily="18" charset="0"/>
              </a:rPr>
              <a:t>нефинансовые нарушения: 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нарушения в ведении бухгалтерского учета и составлении отчетности; недостатки в учетной политике учреждений и первичных документах бухгалтерского учета.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Руководителям учреждений внесены представления о принятии мер по устранению выявленных нарушений бюджетного законодательства и недопущению нарушений и недостатков в дальнейшем.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n w="0"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07288" cy="50405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n w="6350">
                  <a:noFill/>
                </a:ln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АУДИТ  В  СФЕРЕ  ЗАКУПОК  ТОВАРОВ,  РАБОТ  И  УСЛУГ</a:t>
            </a:r>
            <a:endParaRPr lang="ru-RU" sz="2000" b="1" dirty="0">
              <a:ln w="6350">
                <a:noFill/>
              </a:ln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9012" y="6408492"/>
            <a:ext cx="502920" cy="301752"/>
          </a:xfrm>
        </p:spPr>
        <p:txBody>
          <a:bodyPr/>
          <a:lstStyle/>
          <a:p>
            <a:fld id="{1F1B9C2A-E006-4B10-9108-677CBC829A9B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051720" y="2348880"/>
            <a:ext cx="45719" cy="4571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251520" y="1340768"/>
            <a:ext cx="3528392" cy="2318900"/>
          </a:xfrm>
          <a:prstGeom prst="horizontalScroll">
            <a:avLst/>
          </a:prstGeom>
          <a:solidFill>
            <a:schemeClr val="accent3"/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 Проверено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6 закупок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на сумму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18 038,0 тыс.руб.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финансовых нарушения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сумму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2373,0 тыс.рублей.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4283968" y="764704"/>
            <a:ext cx="4248472" cy="3484216"/>
          </a:xfrm>
          <a:prstGeom prst="horizontalScroll">
            <a:avLst/>
          </a:prstGeom>
          <a:solidFill>
            <a:srgbClr val="F5D483"/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Типы нарушений: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Несоблюдение сроков оплаты контрактов, факты некачественного выполнения работ, приемка и оплата фактически не выполненных работ по условиям контракта, не размещена информация об оплате неустойки, невыплат неустойки подрядчиком. Состав комиссии по осуществлению закупок не актуализируется.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0" y="3545632"/>
            <a:ext cx="4139952" cy="3312368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Основные причины нарушений: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недостатки в организации закупочной деятельности в проверяемых учреждениях, недостаточный уровень профессиональной подготовки лиц, занимающихся осуществлением закупок, отсутствие опыта работы в сфере закупок; низкий уровень контроля заказчика при исполнении муниципальных контрактов.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4860032" y="3573016"/>
            <a:ext cx="4104456" cy="2996952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5A2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 Палаты: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Осуществлять приемку и оплату товаров, работ, услуг по условиям контрактов.  Не допускать приемку и оплату невыполненных работ. Своевременно  размещать документы в ЕИС закупок.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Применять меры ответственности по контрактам в случае нарушений условий и сроков.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Герб Могойтуйского района | Геральдика.ру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25"/>
            <a:ext cx="68356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"/>
          <p:cNvSpPr txBox="1">
            <a:spLocks noChangeArrowheads="1"/>
          </p:cNvSpPr>
          <p:nvPr/>
        </p:nvSpPr>
        <p:spPr bwMode="auto">
          <a:xfrm>
            <a:off x="683568" y="404664"/>
            <a:ext cx="802838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Контрольно-счетная палата муниципального района «Могойтуйский район»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6352828"/>
            <a:ext cx="502920" cy="301752"/>
          </a:xfrm>
        </p:spPr>
        <p:txBody>
          <a:bodyPr/>
          <a:lstStyle/>
          <a:p>
            <a:fld id="{1F1B9C2A-E006-4B10-9108-677CBC829A9B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Rectangle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362210"/>
            <a:ext cx="822960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Контрольно-счетная палата муниципального района «Могойтуйский район»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Рисунок 5" descr="Герб Могойтуйского района | Геральдика.р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709"/>
            <a:ext cx="68356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1"/>
          <p:cNvSpPr>
            <a:spLocks noGrp="1"/>
          </p:cNvSpPr>
          <p:nvPr>
            <p:ph idx="1"/>
          </p:nvPr>
        </p:nvSpPr>
        <p:spPr>
          <a:xfrm>
            <a:off x="457200" y="908051"/>
            <a:ext cx="8229600" cy="936774"/>
          </a:xfrm>
          <a:solidFill>
            <a:srgbClr val="90E4AC"/>
          </a:solidFill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7C124C"/>
                </a:solidFill>
                <a:latin typeface="Times New Roman" pitchFamily="18" charset="0"/>
                <a:cs typeface="Times New Roman" pitchFamily="18" charset="0"/>
              </a:rPr>
              <a:t>Контрольно-счетная палата муниципального района «Могойтуйский район» взаимодействует с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331640" y="1844824"/>
            <a:ext cx="413194" cy="835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355976" y="1844824"/>
            <a:ext cx="413194" cy="835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236296" y="1844824"/>
            <a:ext cx="413194" cy="835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xmlns="" id="{BFA94F8D-E9BC-4BC9-6490-6BC313EAE8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702866"/>
              </p:ext>
            </p:extLst>
          </p:nvPr>
        </p:nvGraphicFramePr>
        <p:xfrm>
          <a:off x="467544" y="2780928"/>
          <a:ext cx="2428892" cy="3355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Содержимое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26698475"/>
              </p:ext>
            </p:extLst>
          </p:nvPr>
        </p:nvGraphicFramePr>
        <p:xfrm>
          <a:off x="3275856" y="2780928"/>
          <a:ext cx="2643206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1" name="Схема 20">
            <a:extLst>
              <a:ext uri="{FF2B5EF4-FFF2-40B4-BE49-F238E27FC236}">
                <a16:creationId xmlns:a16="http://schemas.microsoft.com/office/drawing/2014/main" xmlns="" id="{BFA94F8D-E9BC-4BC9-6490-6BC313EAE8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41533305"/>
              </p:ext>
            </p:extLst>
          </p:nvPr>
        </p:nvGraphicFramePr>
        <p:xfrm>
          <a:off x="6156176" y="2780928"/>
          <a:ext cx="2500330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57733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ПУБЛИЧНОСТЬ И ИНФОРМАЦИОННОЕ ОБЕСПЕЧЕНИЕ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6303932"/>
            <a:ext cx="502920" cy="301752"/>
          </a:xfrm>
        </p:spPr>
        <p:txBody>
          <a:bodyPr/>
          <a:lstStyle/>
          <a:p>
            <a:fld id="{1F1B9C2A-E006-4B10-9108-677CBC829A9B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srgbClr val="DDDDDD"/>
              </a:buClr>
              <a:buNone/>
            </a:pPr>
            <a:endPara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DDDDD"/>
              </a:buClr>
              <a:buNone/>
            </a:pPr>
            <a:endPara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DDDDD"/>
              </a:buClr>
              <a:buNone/>
            </a:pPr>
            <a:endParaRPr lang="ru-RU" sz="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DDDDD"/>
              </a:buClr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Вкладка</a:t>
            </a:r>
            <a:r>
              <a:rPr lang="ru-RU" sz="1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Контрольно-счетной палаты</a:t>
            </a:r>
            <a:endParaRPr lang="ru-RU" sz="1800" b="1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marL="0" indent="0">
              <a:buClr>
                <a:srgbClr val="DDDDDD"/>
              </a:buClr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сайте Администрации муниципального района</a:t>
            </a:r>
          </a:p>
          <a:p>
            <a:pPr marL="0" indent="0">
              <a:buClr>
                <a:srgbClr val="DDDDDD"/>
              </a:buClr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«Могойтуйский район»</a:t>
            </a:r>
          </a:p>
          <a:p>
            <a:pPr marL="0" lvl="0" indent="0">
              <a:buClr>
                <a:srgbClr val="DDDDDD"/>
              </a:buClr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https://mogoytuy.75.ru/ /sovet/kontrol-no-schetnaya-palata</a:t>
            </a:r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7FD13B"/>
              </a:buClr>
              <a:buNone/>
            </a:pPr>
            <a:endParaRPr lang="ru-RU" sz="1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7FD13B"/>
              </a:buClr>
              <a:buNone/>
            </a:pPr>
            <a:endParaRPr lang="ru-RU" sz="1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7FD13B"/>
              </a:buClr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Аккаунт в социальной сети «ВКонтакте» -</a:t>
            </a:r>
          </a:p>
          <a:p>
            <a:pPr marL="0" lvl="0" indent="0">
              <a:buClr>
                <a:srgbClr val="DDDDDD"/>
              </a:buClr>
              <a:buNone/>
            </a:pP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vk.com/ club223355621</a:t>
            </a:r>
            <a:endParaRPr lang="en-US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DDDDDD"/>
              </a:buClr>
              <a:buNone/>
            </a:pPr>
            <a:endParaRPr lang="ru-RU" sz="10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DDDDDD"/>
              </a:buClr>
              <a:buNone/>
            </a:pPr>
            <a:endParaRPr lang="en-US" sz="1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5301208"/>
            <a:ext cx="1436050" cy="710387"/>
          </a:xfrm>
          <a:prstGeom prst="rect">
            <a:avLst/>
          </a:prstGeom>
        </p:spPr>
      </p:pic>
      <p:pic>
        <p:nvPicPr>
          <p:cNvPr id="7" name="Рисунок 6" descr="V:\2025\Отчеты в Совет и Главе по КМ и ЭАМ\Годовой отчет КСП\qr код КСП в Контакте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365104"/>
            <a:ext cx="1800200" cy="152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Герб Могойтуйского района | Геральдика.ру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2709"/>
            <a:ext cx="68356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683568" y="362210"/>
            <a:ext cx="800323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Контрольно-счётная палата муниципального района «Могойтуйский район»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72000"/>
          </a:xfrm>
        </p:spPr>
        <p:txBody>
          <a:bodyPr/>
          <a:lstStyle/>
          <a:p>
            <a:pPr algn="ctr"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Презентация к отчету КСП района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2024 год окончена</a:t>
            </a:r>
          </a:p>
          <a:p>
            <a:pPr algn="ctr"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9B1575"/>
                </a:solidFill>
              </a:rPr>
              <a:t> </a:t>
            </a:r>
            <a:r>
              <a:rPr lang="ru-RU" sz="3200" b="1" dirty="0" smtClean="0">
                <a:solidFill>
                  <a:srgbClr val="9B1575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8498" y="6309320"/>
            <a:ext cx="502920" cy="301752"/>
          </a:xfrm>
        </p:spPr>
        <p:txBody>
          <a:bodyPr/>
          <a:lstStyle/>
          <a:p>
            <a:fld id="{1F1B9C2A-E006-4B10-9108-677CBC829A9B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5" name="Rectangle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83568" y="404664"/>
            <a:ext cx="7859216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Контрольно-счётная палата муниципального района «Могойтуйский район»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Рисунок 5" descr="Герб Могойтуйского района | Геральдика.р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745"/>
            <a:ext cx="68356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052736"/>
            <a:ext cx="727280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DDDDDD"/>
              </a:buClr>
            </a:pPr>
            <a:r>
              <a:rPr lang="ru-RU" sz="3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</a:t>
            </a:r>
            <a:r>
              <a:rPr lang="ru-RU" sz="3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КСП</a:t>
            </a:r>
          </a:p>
          <a:p>
            <a:pPr lvl="0" algn="ctr">
              <a:buClr>
                <a:srgbClr val="DDDDDD"/>
              </a:buClr>
            </a:pPr>
            <a:endParaRPr lang="ru-RU" sz="28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осуществление внешнего муниципального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финансового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контроля</a:t>
            </a:r>
          </a:p>
          <a:p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законности и эффективности использования бюджетных средств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Выявление и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предупреждение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совершения правонарушений в финансово-бюджетной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сфере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пределах компетенции принятие мер по противодействию коррупции и совершенствованию бюджетного процесса, порядка управления и распоряжения муниципальным имуществом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органами местного самоуправления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511995" cy="42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511995" cy="42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511995" cy="42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9120"/>
            <a:ext cx="511995" cy="42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Герб Могойтуйского района | Геральдика.ру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7639"/>
            <a:ext cx="6115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260648"/>
            <a:ext cx="8244408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Контрольно-счетная палата муниципального района «Могойтуйский район»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532440" y="6165304"/>
            <a:ext cx="502920" cy="329385"/>
          </a:xfrm>
        </p:spPr>
        <p:txBody>
          <a:bodyPr/>
          <a:lstStyle/>
          <a:p>
            <a:fld id="{1F1B9C2A-E006-4B10-9108-677CBC829A9B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93232"/>
            <a:ext cx="8062912" cy="5760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n w="6350"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РЕАЛИЗАЦИЯ ПОЛНОМОЧИЙ КСП</a:t>
            </a:r>
            <a:endParaRPr lang="ru-RU" sz="2800" dirty="0">
              <a:ln w="6350"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7775872" cy="18988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570292531"/>
              </p:ext>
            </p:extLst>
          </p:nvPr>
        </p:nvGraphicFramePr>
        <p:xfrm>
          <a:off x="540544" y="1700808"/>
          <a:ext cx="802889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Герб Могойтуйского района | Геральдика.ру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7639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76064" y="260648"/>
            <a:ext cx="835191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Контрольно-счетная палата муниципального района «Могойтуйский район»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58668" y="6281137"/>
            <a:ext cx="502920" cy="301752"/>
          </a:xfrm>
        </p:spPr>
        <p:txBody>
          <a:bodyPr/>
          <a:lstStyle/>
          <a:p>
            <a:r>
              <a:rPr lang="ru-RU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299845"/>
            <a:ext cx="802838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Контрольно-счетная палата муниципального района «Могойтуйский район»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901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Garamond" pitchFamily="18" charset="0"/>
                <a:ea typeface="Batang" pitchFamily="18" charset="-127"/>
              </a:rPr>
              <a:t>Результаты деятельности КСП</a:t>
            </a:r>
          </a:p>
          <a:p>
            <a:pPr algn="just">
              <a:buNone/>
            </a:pPr>
            <a:endParaRPr lang="ru-RU" sz="24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32440" y="6556248"/>
            <a:ext cx="502920" cy="301752"/>
          </a:xfrm>
        </p:spPr>
        <p:txBody>
          <a:bodyPr/>
          <a:lstStyle/>
          <a:p>
            <a:fld id="{1F1B9C2A-E006-4B10-9108-677CBC829A9B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4" name="Рисунок 3" descr="Герб Могойтуйского района | Геральдика.р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5" y="-13634"/>
            <a:ext cx="6115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4331484"/>
              </p:ext>
            </p:extLst>
          </p:nvPr>
        </p:nvGraphicFramePr>
        <p:xfrm>
          <a:off x="179511" y="1484784"/>
          <a:ext cx="8856985" cy="5127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4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82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77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77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67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3569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Garamond" pitchFamily="18" charset="0"/>
                        </a:rPr>
                        <a:t>Наименование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Garamond" pitchFamily="18" charset="0"/>
                        </a:rPr>
                        <a:t>показателей</a:t>
                      </a:r>
                      <a:endParaRPr lang="ru-RU" sz="2800" dirty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Garamond" pitchFamily="18" charset="0"/>
                        </a:rPr>
                        <a:t>2021 год</a:t>
                      </a:r>
                      <a:endParaRPr lang="ru-RU" sz="2800" dirty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Garamond" pitchFamily="18" charset="0"/>
                        </a:rPr>
                        <a:t>2022 год</a:t>
                      </a:r>
                      <a:endParaRPr lang="ru-RU" sz="2800" dirty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Garamond" pitchFamily="18" charset="0"/>
                        </a:rPr>
                        <a:t>2023 год</a:t>
                      </a:r>
                      <a:endParaRPr lang="ru-RU" sz="2800" dirty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Garamond" pitchFamily="18" charset="0"/>
                        </a:rPr>
                        <a:t>2024 год</a:t>
                      </a:r>
                      <a:endParaRPr lang="ru-RU" sz="2800" dirty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273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Garamond" pitchFamily="18" charset="0"/>
                        </a:rPr>
                        <a:t>Проведено контрольных и экспертно-аналитических мероприятий, кроме экспертиз проектов НПА, всего (ед.)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Garamond" pitchFamily="18" charset="0"/>
                        </a:rPr>
                        <a:t>18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Garamond" pitchFamily="18" charset="0"/>
                        </a:rPr>
                        <a:t>26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Garamond" pitchFamily="18" charset="0"/>
                        </a:rPr>
                        <a:t>28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Garamond" pitchFamily="18" charset="0"/>
                        </a:rPr>
                        <a:t>31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069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Garamond" pitchFamily="18" charset="0"/>
                        </a:rPr>
                        <a:t>Составлено актов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Garamond" pitchFamily="18" charset="0"/>
                        </a:rPr>
                        <a:t> проверок, (ед.)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Garamond" pitchFamily="18" charset="0"/>
                        </a:rPr>
                        <a:t>2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Garamond" pitchFamily="18" charset="0"/>
                        </a:rPr>
                        <a:t>22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Garamond" pitchFamily="18" charset="0"/>
                        </a:rPr>
                        <a:t>8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Garamond" pitchFamily="18" charset="0"/>
                        </a:rPr>
                        <a:t>10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2736"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rgbClr val="002060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Подготовлено заключений, аналитических записок по результатам экспертиз, всего (ед.)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Garamond" pitchFamily="18" charset="0"/>
                        </a:rPr>
                        <a:t>16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Garamond" pitchFamily="18" charset="0"/>
                        </a:rPr>
                        <a:t>32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Garamond" pitchFamily="18" charset="0"/>
                        </a:rPr>
                        <a:t>42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Garamond" pitchFamily="18" charset="0"/>
                        </a:rPr>
                        <a:t>39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5699"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rgbClr val="002060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Выявлено нарушений и недостатков в ходе контрольных мероприятий, всего (ед.)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Garamond" pitchFamily="18" charset="0"/>
                        </a:rPr>
                        <a:t>4  на сумму 157,0 тыс.руб.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Garamond" pitchFamily="18" charset="0"/>
                        </a:rPr>
                        <a:t>6  на сумму 1903,2 тыс.руб.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Garamond" pitchFamily="18" charset="0"/>
                        </a:rPr>
                        <a:t>19  на сумму 959,9 тыс.руб.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Garamond" pitchFamily="18" charset="0"/>
                        </a:rPr>
                        <a:t>40  на сумму 4652,5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Garamond" pitchFamily="18" charset="0"/>
                        </a:rPr>
                        <a:t> тыс.руб.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Garamond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04056"/>
          </a:xfr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n w="6350">
                  <a:noFill/>
                </a:ln>
                <a:solidFill>
                  <a:srgbClr val="FF0000"/>
                </a:solidFill>
                <a:latin typeface="Garamond" pitchFamily="18" charset="0"/>
              </a:rPr>
              <a:t>РЕЗУЛЬТАТИВНОСТЬ ДЕЯТЕЛЬНОСТИ КСП В 2024 ГОДУ:</a:t>
            </a:r>
            <a:endParaRPr lang="ru-RU" sz="2000" b="1" dirty="0">
              <a:ln w="6350">
                <a:noFill/>
              </a:ln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251520" y="1196752"/>
            <a:ext cx="8352928" cy="5400600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152400" dir="18900000" algn="bl" rotWithShape="0">
              <a:schemeClr val="bg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100"/>
              </a:lnSpc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</a:p>
          <a:p>
            <a:pPr algn="just">
              <a:lnSpc>
                <a:spcPts val="2100"/>
              </a:lnSpc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</a:p>
          <a:p>
            <a:pPr algn="just">
              <a:lnSpc>
                <a:spcPts val="2300"/>
              </a:lnSpc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</a:p>
          <a:p>
            <a:pPr algn="just">
              <a:lnSpc>
                <a:spcPts val="2300"/>
              </a:lnSpc>
            </a:pP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lnSpc>
                <a:spcPts val="2300"/>
              </a:lnSpc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lnSpc>
                <a:spcPts val="2300"/>
              </a:lnSpc>
            </a:pP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lnSpc>
                <a:spcPts val="2000"/>
              </a:lnSpc>
              <a:spcAft>
                <a:spcPts val="30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</a:p>
          <a:p>
            <a:pPr algn="just">
              <a:lnSpc>
                <a:spcPts val="2000"/>
              </a:lnSpc>
              <a:spcAft>
                <a:spcPts val="30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just">
              <a:lnSpc>
                <a:spcPts val="2000"/>
              </a:lnSpc>
              <a:spcAft>
                <a:spcPts val="300"/>
              </a:spcAft>
            </a:pP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000"/>
              </a:lnSpc>
              <a:spcAft>
                <a:spcPts val="300"/>
              </a:spcAft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000"/>
              </a:lnSpc>
              <a:spcAft>
                <a:spcPts val="30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lnSpc>
                <a:spcPts val="2000"/>
              </a:lnSpc>
              <a:spcAft>
                <a:spcPts val="30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ts val="2000"/>
              </a:lnSpc>
              <a:spcAft>
                <a:spcPts val="30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По результатам проведения КМ и ЭАМ: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Администрациями и представительными органами поселений разработаны НПА: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принято 14 решений о бюджете, подготовлено 10 проектов постановлений о перечне главных администраторов доходов бюджета и источников финансирования дефицита бюджета;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принято 6 постановлений ОМСУ и 6 решений Совета, касающихся вопросов управления, распоряжения и списания муниципального имущества, ведения реестра муниципального имущества;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внесли изменения в Учетную политику 3 сельских поселения и 3 общеобразовательные школы;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внесены изменения в Положение о бюджетном процессе 4 поселениями;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внесены изменения в ЕГРЮЛ 6 администрациями сельских поселений для приведения кодов ОКВЭД в соответствие с полномочиями.</a:t>
            </a:r>
          </a:p>
          <a:p>
            <a:pPr marL="285750" indent="-285750" algn="just"/>
            <a:endParaRPr lang="ru-RU" sz="1600" b="1" dirty="0" smtClean="0">
              <a:solidFill>
                <a:srgbClr val="7030A0"/>
              </a:solidFill>
              <a:latin typeface="Cambria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Проведены дополнительные мероприятия, направленные: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на усиление контроля за сохранностью и использованием муниципальной собственности поселений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на достижение заданных результатов, предусмотренных в рамках заключенных муниципальных контрактов.</a:t>
            </a:r>
          </a:p>
          <a:p>
            <a:pPr algn="just"/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ru-RU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400" b="1" dirty="0" smtClean="0">
              <a:solidFill>
                <a:schemeClr val="accent3">
                  <a:lumMod val="50000"/>
                </a:schemeClr>
              </a:solidFill>
              <a:cs typeface="Calibri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400" b="1" dirty="0" smtClean="0">
              <a:solidFill>
                <a:schemeClr val="accent3">
                  <a:lumMod val="50000"/>
                </a:schemeClr>
              </a:solidFill>
              <a:cs typeface="Calibri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lvl="0" indent="-285750" algn="just">
              <a:lnSpc>
                <a:spcPts val="2100"/>
              </a:lnSpc>
              <a:buFontTx/>
              <a:buChar char="-"/>
            </a:pPr>
            <a:endParaRPr lang="ru-RU" sz="15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lvl="0" indent="-285750" algn="just">
              <a:lnSpc>
                <a:spcPts val="2100"/>
              </a:lnSpc>
              <a:buFontTx/>
              <a:buChar char="-"/>
            </a:pPr>
            <a:endParaRPr lang="ru-RU" sz="15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lvl="0" indent="-285750" algn="just">
              <a:lnSpc>
                <a:spcPts val="2100"/>
              </a:lnSpc>
              <a:buFont typeface="Wingdings" panose="05000000000000000000" pitchFamily="2" charset="2"/>
              <a:buChar char="ü"/>
            </a:pPr>
            <a:endParaRPr lang="ru-RU" sz="15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lnSpc>
                <a:spcPts val="2100"/>
              </a:lnSpc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lnSpc>
                <a:spcPts val="2100"/>
              </a:lnSpc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Герб Могойтуйского района | Геральдика.р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066"/>
            <a:ext cx="6115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611560" y="299845"/>
            <a:ext cx="802838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Контрольно-счетная палата муниципального района «Могойтуйский район»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58668" y="6281137"/>
            <a:ext cx="502920" cy="301752"/>
          </a:xfrm>
        </p:spPr>
        <p:txBody>
          <a:bodyPr/>
          <a:lstStyle/>
          <a:p>
            <a:fld id="{1F1B9C2A-E006-4B10-9108-677CBC829A9B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8892480" cy="288032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mbria" pitchFamily="18" charset="0"/>
              </a:rPr>
              <a:t>. </a:t>
            </a:r>
            <a:br>
              <a:rPr lang="ru-RU" sz="28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2700" b="1" dirty="0" smtClean="0">
                <a:ln w="6350">
                  <a:noFill/>
                </a:ln>
                <a:solidFill>
                  <a:srgbClr val="FF0000"/>
                </a:solidFill>
                <a:latin typeface="Cambria" pitchFamily="18" charset="0"/>
              </a:rPr>
              <a:t>Основные показатели экспертно-аналитической деятельности</a:t>
            </a:r>
            <a:endParaRPr lang="ru-RU" sz="2700" b="1" dirty="0">
              <a:ln w="6350">
                <a:noFill/>
              </a:ln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381328"/>
            <a:ext cx="502920" cy="301752"/>
          </a:xfrm>
        </p:spPr>
        <p:txBody>
          <a:bodyPr/>
          <a:lstStyle/>
          <a:p>
            <a:fld id="{1F1B9C2A-E006-4B10-9108-677CBC829A9B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0556560"/>
              </p:ext>
            </p:extLst>
          </p:nvPr>
        </p:nvGraphicFramePr>
        <p:xfrm>
          <a:off x="179512" y="1389626"/>
          <a:ext cx="8496945" cy="5307909"/>
        </p:xfrm>
        <a:graphic>
          <a:graphicData uri="http://schemas.openxmlformats.org/drawingml/2006/table">
            <a:tbl>
              <a:tblPr/>
              <a:tblGrid>
                <a:gridCol w="65396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30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21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21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48895" indent="449580" algn="ctr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Экспертно-аналитическая деятельность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523" marR="6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2022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2023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8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2024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B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9689">
                <a:tc>
                  <a:txBody>
                    <a:bodyPr/>
                    <a:lstStyle/>
                    <a:p>
                      <a:pPr marR="48895" indent="45085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Количество проведенных экспертно-аналитических мероприятий (за исключением экспертиз проектов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муниципальных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нормативных правовых актов), всего (ед.), в том числе: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523" marR="6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9651">
                <a:tc>
                  <a:txBody>
                    <a:bodyPr/>
                    <a:lstStyle/>
                    <a:p>
                      <a:pPr marR="48895" indent="2921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       - подготовлено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заключений по результатам внешней проверки годовой бюджетной отчетности главных администраторов бюджетных средств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523" marR="6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9651">
                <a:tc>
                  <a:txBody>
                    <a:bodyPr/>
                    <a:lstStyle/>
                    <a:p>
                      <a:pPr marR="48895" indent="4508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подготовлено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заключений на годовой отчет об исполнении бюджета за  2023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год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523" marR="6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815">
                <a:tc>
                  <a:txBody>
                    <a:bodyPr/>
                    <a:lstStyle/>
                    <a:p>
                      <a:pPr marR="48895" indent="450850" algn="just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подготовлено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аналитических записок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523" marR="6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9651">
                <a:tc>
                  <a:txBody>
                    <a:bodyPr/>
                    <a:lstStyle/>
                    <a:p>
                      <a:pPr marR="48895" indent="2921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Количество объектов, охваченных при проведении экспертно-аналитических мероприятий (ед.)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523" marR="6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9651">
                <a:tc>
                  <a:txBody>
                    <a:bodyPr/>
                    <a:lstStyle/>
                    <a:p>
                      <a:pPr marR="48895" indent="45085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Выявлено финансовых нарушений при проведении экспертно-аналитических мероприятий (тыс. руб.)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523" marR="6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2013,7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427,7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1236,5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7163">
                <a:tc>
                  <a:txBody>
                    <a:bodyPr/>
                    <a:lstStyle/>
                    <a:p>
                      <a:pPr marR="48895" indent="45085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Количество проведенных экспертиз проектов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нормативных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правовых актов, всего (ед.), в том числе: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523" marR="6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R="48895" indent="450850" algn="just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подготовлено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заключений на проекты решений о бюджете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МО,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ед.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523" marR="6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9651">
                <a:tc>
                  <a:txBody>
                    <a:bodyPr/>
                    <a:lstStyle/>
                    <a:p>
                      <a:pPr marR="48895" indent="45085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подготовлено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заключений о внесении изменений в решение о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бюджете (ед.)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523" marR="67523" marT="0" marB="0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9651">
                <a:tc>
                  <a:txBody>
                    <a:bodyPr/>
                    <a:lstStyle/>
                    <a:p>
                      <a:pPr marR="48895" indent="45085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подготовлено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заключений по экспертизе иных нормативных правовых актов (ед.)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523" marR="67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5" name="Рисунок 4" descr="Герб Могойтуйского района | Геральдика.р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066"/>
            <a:ext cx="6115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611560" y="299845"/>
            <a:ext cx="802838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Контрольно-счетная палата муниципального района «Могойтуйский район»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21C66"/>
                </a:solidFill>
                <a:latin typeface="Cambria" pitchFamily="18" charset="0"/>
              </a:rPr>
              <a:t/>
            </a:r>
            <a:br>
              <a:rPr lang="ru-RU" sz="2400" b="1" dirty="0" smtClean="0">
                <a:solidFill>
                  <a:srgbClr val="721C66"/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rgbClr val="721C66"/>
                </a:solidFill>
                <a:latin typeface="Cambria" pitchFamily="18" charset="0"/>
              </a:rPr>
              <a:t/>
            </a:r>
            <a:br>
              <a:rPr lang="ru-RU" sz="2400" b="1" dirty="0" smtClean="0">
                <a:solidFill>
                  <a:srgbClr val="721C66"/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ВНЕШНИЙ МУНИЦИПАЛЬНЫЙ ФИНАНСОВЫЙ КОНТРОЛЬ</a:t>
            </a:r>
            <a:endParaRPr lang="ru-RU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>По результатам внешней проверки годовой бюджетной отчетности ГАБС: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> </a:t>
            </a:r>
            <a:r>
              <a:rPr lang="ru-RU" sz="1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>финансовые нарушения 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>на сумму </a:t>
            </a:r>
            <a:r>
              <a:rPr lang="ru-RU" sz="1600" b="1" dirty="0" smtClean="0">
                <a:latin typeface="Cambria" pitchFamily="18" charset="0"/>
              </a:rPr>
              <a:t>6 </a:t>
            </a:r>
            <a:r>
              <a:rPr lang="ru-RU" sz="1600" dirty="0" smtClean="0">
                <a:ln w="0"/>
                <a:latin typeface="Cambria" pitchFamily="18" charset="0"/>
              </a:rPr>
              <a:t>тыс.руб.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> </a:t>
            </a:r>
            <a:r>
              <a:rPr lang="ru-RU" sz="1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>нефинансовые нарушения: </a:t>
            </a:r>
            <a:r>
              <a:rPr lang="ru-RU" sz="1600" dirty="0" smtClean="0">
                <a:ln w="0"/>
                <a:latin typeface="Cambria" pitchFamily="18" charset="0"/>
              </a:rPr>
              <a:t>отчетность в неполном объеме, ошибки в заполнении форм отчетности, не проведение инвентаризации и т.д.</a:t>
            </a:r>
          </a:p>
          <a:p>
            <a:pPr>
              <a:buNone/>
            </a:pPr>
            <a:r>
              <a:rPr lang="ru-RU" sz="1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 результатам внешней проверки исполнения бюджетов за 2023 год: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 smtClean="0">
                <a:ln w="0"/>
                <a:latin typeface="Cambria" pitchFamily="18" charset="0"/>
              </a:rPr>
              <a:t>финансовые нарушения </a:t>
            </a:r>
            <a:r>
              <a:rPr lang="ru-RU" sz="1600" dirty="0" smtClean="0">
                <a:ln w="0"/>
                <a:latin typeface="Cambria" pitchFamily="18" charset="0"/>
              </a:rPr>
              <a:t>на сумму </a:t>
            </a:r>
            <a:r>
              <a:rPr lang="ru-RU" sz="1600" b="1" i="1" dirty="0" smtClean="0">
                <a:ln w="0"/>
                <a:latin typeface="Cambria" pitchFamily="18" charset="0"/>
              </a:rPr>
              <a:t>1230,5 </a:t>
            </a:r>
            <a:r>
              <a:rPr lang="ru-RU" sz="1600" dirty="0" smtClean="0">
                <a:ln w="0"/>
                <a:latin typeface="Cambria" pitchFamily="18" charset="0"/>
              </a:rPr>
              <a:t>тыс.руб., в том числе, неэффективное расходование бюджетных средств </a:t>
            </a:r>
            <a:r>
              <a:rPr lang="ru-RU" sz="1600" b="1" dirty="0" smtClean="0">
                <a:ln w="0"/>
                <a:latin typeface="Cambria" pitchFamily="18" charset="0"/>
              </a:rPr>
              <a:t>80,8</a:t>
            </a:r>
            <a:r>
              <a:rPr lang="ru-RU" sz="1600" dirty="0" smtClean="0">
                <a:ln w="0"/>
                <a:latin typeface="Cambria" pitchFamily="18" charset="0"/>
              </a:rPr>
              <a:t> тыс.руб., нарушения и недостатки в заполнении форм отчетности  на </a:t>
            </a:r>
            <a:r>
              <a:rPr lang="ru-RU" sz="1600" b="1" dirty="0" smtClean="0">
                <a:ln w="0"/>
                <a:latin typeface="Cambria" pitchFamily="18" charset="0"/>
              </a:rPr>
              <a:t>1137,1</a:t>
            </a:r>
            <a:r>
              <a:rPr lang="ru-RU" sz="1600" dirty="0" smtClean="0">
                <a:ln w="0"/>
                <a:latin typeface="Cambria" pitchFamily="18" charset="0"/>
              </a:rPr>
              <a:t> тыс.руб., нарушения составления и представления отчетности на </a:t>
            </a:r>
            <a:r>
              <a:rPr lang="ru-RU" sz="1600" b="1" dirty="0" smtClean="0">
                <a:ln w="0"/>
                <a:latin typeface="Cambria" pitchFamily="18" charset="0"/>
              </a:rPr>
              <a:t>12,6 </a:t>
            </a:r>
            <a:r>
              <a:rPr lang="ru-RU" sz="1600" dirty="0" smtClean="0">
                <a:ln w="0"/>
                <a:latin typeface="Cambria" pitchFamily="18" charset="0"/>
              </a:rPr>
              <a:t>тыс.руб.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> </a:t>
            </a:r>
            <a:r>
              <a:rPr lang="ru-RU" sz="1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>нефинансовые нарушения: </a:t>
            </a:r>
            <a:r>
              <a:rPr lang="ru-RU" sz="1600" dirty="0" smtClean="0">
                <a:ln w="0"/>
                <a:latin typeface="Cambria" pitchFamily="18" charset="0"/>
              </a:rPr>
              <a:t>не соблюдение бюджетного законодательства в части предоставления сопроводительных документов. </a:t>
            </a:r>
          </a:p>
          <a:p>
            <a:pPr>
              <a:buNone/>
            </a:pPr>
            <a:r>
              <a:rPr lang="ru-RU" sz="1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Экспертиза проектов решений представительных органов о бюджете: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> </a:t>
            </a:r>
            <a:r>
              <a:rPr lang="ru-RU" sz="1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>нефинансовые нарушения: </a:t>
            </a:r>
            <a:r>
              <a:rPr lang="ru-RU" sz="1600" dirty="0" smtClean="0">
                <a:ln w="0"/>
                <a:latin typeface="Cambria" pitchFamily="18" charset="0"/>
              </a:rPr>
              <a:t>не соблюдаются требования бюджетного законодательства в части предоставления сопроводительных документов, наличие ошибок технического характера, нарушение порядка формирования и применения кодов бюджетной классификации и т.д.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> </a:t>
            </a:r>
            <a:r>
              <a:rPr lang="ru-RU" sz="1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>нефинансовые нарушения: </a:t>
            </a:r>
            <a:r>
              <a:rPr lang="ru-RU" sz="1600" dirty="0" smtClean="0">
                <a:latin typeface="Cambria" pitchFamily="18" charset="0"/>
              </a:rPr>
              <a:t>недостаточное обоснование отдельных планируемых показателей в связи с непредставлением приложений о прогнозе социально-экономического развития</a:t>
            </a:r>
            <a:endParaRPr lang="ru-RU" sz="1600" dirty="0" smtClean="0">
              <a:ln w="0"/>
              <a:latin typeface="Cambria" pitchFamily="18" charset="0"/>
            </a:endParaRPr>
          </a:p>
          <a:p>
            <a:pPr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502920" cy="301752"/>
          </a:xfrm>
        </p:spPr>
        <p:txBody>
          <a:bodyPr/>
          <a:lstStyle/>
          <a:p>
            <a:fld id="{1F1B9C2A-E006-4B10-9108-677CBC829A9B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Рисунок 4" descr="Герб Могойтуйского района | Геральдика.р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499"/>
            <a:ext cx="6115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611560" y="299845"/>
            <a:ext cx="802838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Контрольно-счетная палата муниципального района «Могойтуйский район»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721C66"/>
                </a:solidFill>
                <a:latin typeface="Cambria" pitchFamily="18" charset="0"/>
              </a:rPr>
              <a:t/>
            </a:r>
            <a:br>
              <a:rPr lang="ru-RU" sz="2400" b="1" dirty="0" smtClean="0">
                <a:solidFill>
                  <a:srgbClr val="721C66"/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rgbClr val="721C66"/>
                </a:solidFill>
                <a:latin typeface="Cambria" pitchFamily="18" charset="0"/>
              </a:rPr>
              <a:t/>
            </a:r>
            <a:br>
              <a:rPr lang="ru-RU" sz="2400" b="1" dirty="0" smtClean="0">
                <a:solidFill>
                  <a:srgbClr val="721C66"/>
                </a:solidFill>
                <a:latin typeface="Cambria" pitchFamily="18" charset="0"/>
              </a:rPr>
            </a:br>
            <a:r>
              <a:rPr lang="ru-RU" sz="2400" b="1" dirty="0" smtClean="0">
                <a:ln w="6350">
                  <a:noFill/>
                </a:ln>
                <a:solidFill>
                  <a:srgbClr val="FF0000"/>
                </a:solidFill>
                <a:latin typeface="Cambria" pitchFamily="18" charset="0"/>
              </a:rPr>
              <a:t>КОНТРОЛЬНАЯ ДЕЯТЕЛЬНОСТЬ</a:t>
            </a:r>
            <a:endParaRPr lang="ru-RU" sz="2400" b="1" dirty="0">
              <a:ln w="6350">
                <a:noFill/>
              </a:ln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9C2A-E006-4B10-9108-677CBC829A9B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5" name="Рисунок 4" descr="Герб Могойтуйского района | Геральдика.р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348"/>
            <a:ext cx="6115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611560" y="299845"/>
            <a:ext cx="802838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Контрольно-счетная палата муниципального района «Могойтуйский район»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0780194"/>
              </p:ext>
            </p:extLst>
          </p:nvPr>
        </p:nvGraphicFramePr>
        <p:xfrm>
          <a:off x="0" y="1124744"/>
          <a:ext cx="9144001" cy="5847628"/>
        </p:xfrm>
        <a:graphic>
          <a:graphicData uri="http://schemas.openxmlformats.org/drawingml/2006/table">
            <a:tbl>
              <a:tblPr/>
              <a:tblGrid>
                <a:gridCol w="6375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72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43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72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67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Показатели контрольной деятельности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2022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2023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2024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20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Количество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проведенных контрольных мероприятий (ед.)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8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Количество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объектов, охваченных при проведении контрольных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мероприятий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(ед.)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20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Объем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проверенных средств, всего, тыс. руб., в том числе: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88 742,90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36 520,60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59 239,20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21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бюджетных средств, тыс. руб.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88 176,10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36 520,60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59 239,20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21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других средств, тыс. руб.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566,8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585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Количество составленных актов по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результатам контрольных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мероприятий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(ед.)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320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Выявлено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нарушений при проведении контрольных мероприятий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2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количество нарушений (ед.)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52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сумма финансовых нарушений, тыс. руб.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1 903,20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532,2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4 652,50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9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неэффективное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использование бюджетных средств, в том числе: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52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количество нарушений (ед.)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52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сумма финансовых нарушений, тыс. руб.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125,3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202,3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140,9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52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в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ходе исполнения бюджета, всего: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52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количество нарушений (ед.)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52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сумма финансовых нарушений, тыс. руб.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272,7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63,5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9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нарушения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ведении бухгалтерского учета и отчетности: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52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количество нарушений (ед.)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52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сумма финансовых нарушений, тыс. руб.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1 777,90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2 075,10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9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нарушения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 осуществлении государственных (муниципальных) закупок: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252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количество нарушений (ед.)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2521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сумма финансовых нарушений, тыс. руб.</a:t>
                      </a:r>
                    </a:p>
                  </a:txBody>
                  <a:tcPr marL="4427" marR="4427" marT="4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57,2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2 373,00</a:t>
                      </a:r>
                    </a:p>
                  </a:txBody>
                  <a:tcPr marL="4427" marR="4427" marT="44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640960" cy="936104"/>
          </a:xfr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6350">
                  <a:noFill/>
                </a:ln>
                <a:solidFill>
                  <a:srgbClr val="FF0000"/>
                </a:solidFill>
                <a:latin typeface="Garamond" pitchFamily="18" charset="0"/>
              </a:rPr>
              <a:t>Благоустройство общественной территории «Аллея Славы» в селе Ушарбай</a:t>
            </a:r>
            <a:endParaRPr lang="ru-RU" sz="2800" b="1" dirty="0">
              <a:ln w="6350">
                <a:noFill/>
              </a:ln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4" name="Рисунок 3" descr="Герб Могойтуйского района | Геральдика.р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499"/>
            <a:ext cx="6115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611560" y="299845"/>
            <a:ext cx="802838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Контрольно-счетная палата муниципального района «Могойтуйский район»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Рисунок 7" descr="V:\2024\Проверка Админ.СП Ушарбай по благоустройству\фото еще\IMG202409061518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25202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V:\2024\Проверка Админ.СП Ушарбай по благоустройству\фото еще\IMG202409061429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772816"/>
            <a:ext cx="26642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V:\2024\Проверка Админ.СП Ушарбай по благоустройству\фото еще\IMG2024090614325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772816"/>
            <a:ext cx="26642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с одним скругленным углом 10"/>
          <p:cNvSpPr/>
          <p:nvPr/>
        </p:nvSpPr>
        <p:spPr>
          <a:xfrm>
            <a:off x="251520" y="4365104"/>
            <a:ext cx="7632848" cy="2232248"/>
          </a:xfrm>
          <a:prstGeom prst="round1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85800" dist="50800" dir="54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</a:rPr>
              <a:t>НП «Жильё и городская среда», региональный проект «Формирование комфортной городской среды»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Заказчик – Администрация СП «Ушарбай»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Подрядчик - ООО «Карина»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Объем бюджетных средств </a:t>
            </a:r>
            <a:r>
              <a:rPr lang="ru-RU" b="1" dirty="0" smtClean="0">
                <a:solidFill>
                  <a:schemeClr val="tx1"/>
                </a:solidFill>
              </a:rPr>
              <a:t>1 802,9 </a:t>
            </a:r>
            <a:r>
              <a:rPr lang="ru-RU" dirty="0" smtClean="0">
                <a:solidFill>
                  <a:schemeClr val="tx1"/>
                </a:solidFill>
              </a:rPr>
              <a:t>тыс.руб.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Объем финансовых нарушений </a:t>
            </a:r>
            <a:r>
              <a:rPr lang="ru-RU" b="1" dirty="0" smtClean="0">
                <a:solidFill>
                  <a:schemeClr val="tx1"/>
                </a:solidFill>
              </a:rPr>
              <a:t>275,9 </a:t>
            </a:r>
            <a:r>
              <a:rPr lang="ru-RU" dirty="0" smtClean="0">
                <a:solidFill>
                  <a:schemeClr val="tx1"/>
                </a:solidFill>
              </a:rPr>
              <a:t>тыс.руб.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К административной ответственности привлечено должностное лицо, внесено представление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502920" cy="301752"/>
          </a:xfrm>
        </p:spPr>
        <p:txBody>
          <a:bodyPr/>
          <a:lstStyle/>
          <a:p>
            <a:fld id="{1F1B9C2A-E006-4B10-9108-677CBC829A9B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</TotalTime>
  <Words>1614</Words>
  <Application>Microsoft Office PowerPoint</Application>
  <PresentationFormat>Экран (4:3)</PresentationFormat>
  <Paragraphs>336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  ОТЧЁТ  О ДЕЯТЕЛЬНОСТИ КОНТРОЛЬНО-СЧЕТНОЙ ПАЛАТЫ МУНИЦИПАЛЬНОГО РАЙОНА «МОГОЙТУЙСКИЙ РАЙОН» ЗА 2024 ГОД   пгт.Могойтуй 2025 год</vt:lpstr>
      <vt:lpstr>Слайд 2</vt:lpstr>
      <vt:lpstr>РЕАЛИЗАЦИЯ ПОЛНОМОЧИЙ КСП</vt:lpstr>
      <vt:lpstr>Контрольно-счетная палата муниципального района «Могойтуйский район»</vt:lpstr>
      <vt:lpstr>РЕЗУЛЬТАТИВНОСТЬ ДЕЯТЕЛЬНОСТИ КСП В 2024 ГОДУ:</vt:lpstr>
      <vt:lpstr>.  Основные показатели экспертно-аналитической деятельности</vt:lpstr>
      <vt:lpstr>  ВНЕШНИЙ МУНИЦИПАЛЬНЫЙ ФИНАНСОВЫЙ КОНТРОЛЬ</vt:lpstr>
      <vt:lpstr>  КОНТРОЛЬНАЯ ДЕЯТЕЛЬНОСТЬ</vt:lpstr>
      <vt:lpstr>Благоустройство общественной территории «Аллея Славы» в селе Ушарбай</vt:lpstr>
      <vt:lpstr> Проверка соблюдения установленного порядка управления и распоряжения имуществом, находящегося в муниципальной собственности и проведение аудита в сфере закупок товаров, работ и услуг в соответствии с Федеральным Законом от 5 апреля 2013 года № 44-ФЗ «О контрактной системе в сфере закупок товаров, работ, услуг для обеспечения государственных и муниципальных услуг» в Администрациях сельских поселений «Зугалай», «Хара-Шибирь» и «Боржигантай»</vt:lpstr>
      <vt:lpstr>Проверка отдельных вопросов финансово-хозяйственной деятельности и соблюдения бюджетного законодательства в МАОУ «Цаган-Челутайская СОШ им.Ц-Б.Бадмаева», МОУ «Могойтуйская СОШ № 2 им.Ю.Б.Шагдарова», МОУ «Хилинская СОШ» и МАДОУ «Ага-Хангильский детский сад «Солнышко». </vt:lpstr>
      <vt:lpstr>АУДИТ  В  СФЕРЕ  ЗАКУПОК  ТОВАРОВ,  РАБОТ  И  УСЛУГ</vt:lpstr>
      <vt:lpstr>Контрольно-счетная палата муниципального района «Могойтуйский район»</vt:lpstr>
      <vt:lpstr>   ПУБЛИЧНОСТЬ И ИНФОРМАЦИОННОЕ ОБЕСПЕЧЕНИЕ </vt:lpstr>
      <vt:lpstr>Контрольно-счётная палата муниципального района «Могойтуйский район»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161</cp:revision>
  <dcterms:created xsi:type="dcterms:W3CDTF">2025-02-04T00:30:06Z</dcterms:created>
  <dcterms:modified xsi:type="dcterms:W3CDTF">2025-02-26T01:51:29Z</dcterms:modified>
</cp:coreProperties>
</file>